
<file path=[Content_Types].xml><?xml version="1.0" encoding="utf-8"?>
<Types xmlns="http://schemas.openxmlformats.org/package/2006/content-types">
  <Default Extension="png" ContentType="image/png"/>
  <Default Extension="jfif" ContentType="image/jpe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7.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8.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5.xml" ContentType="application/vnd.openxmlformats-officedocument.drawingml.chart+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6.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7.xml" ContentType="application/vnd.openxmlformats-officedocument.drawingml.chart+xml"/>
  <Override PartName="/ppt/notesSlides/notesSlide16.xml" ContentType="application/vnd.openxmlformats-officedocument.presentationml.notesSlide+xml"/>
  <Override PartName="/ppt/charts/chart8.xml" ContentType="application/vnd.openxmlformats-officedocument.drawingml.chart+xml"/>
  <Override PartName="/ppt/theme/themeOverride1.xml" ContentType="application/vnd.openxmlformats-officedocument.themeOverr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0" r:id="rId1"/>
  </p:sldMasterIdLst>
  <p:notesMasterIdLst>
    <p:notesMasterId r:id="rId35"/>
  </p:notesMasterIdLst>
  <p:handoutMasterIdLst>
    <p:handoutMasterId r:id="rId36"/>
  </p:handoutMasterIdLst>
  <p:sldIdLst>
    <p:sldId id="389" r:id="rId2"/>
    <p:sldId id="436" r:id="rId3"/>
    <p:sldId id="484" r:id="rId4"/>
    <p:sldId id="466" r:id="rId5"/>
    <p:sldId id="485" r:id="rId6"/>
    <p:sldId id="440" r:id="rId7"/>
    <p:sldId id="438" r:id="rId8"/>
    <p:sldId id="486" r:id="rId9"/>
    <p:sldId id="441" r:id="rId10"/>
    <p:sldId id="442" r:id="rId11"/>
    <p:sldId id="443" r:id="rId12"/>
    <p:sldId id="487" r:id="rId13"/>
    <p:sldId id="451" r:id="rId14"/>
    <p:sldId id="450" r:id="rId15"/>
    <p:sldId id="452" r:id="rId16"/>
    <p:sldId id="457" r:id="rId17"/>
    <p:sldId id="454" r:id="rId18"/>
    <p:sldId id="461" r:id="rId19"/>
    <p:sldId id="455" r:id="rId20"/>
    <p:sldId id="488" r:id="rId21"/>
    <p:sldId id="460" r:id="rId22"/>
    <p:sldId id="463" r:id="rId23"/>
    <p:sldId id="472" r:id="rId24"/>
    <p:sldId id="470" r:id="rId25"/>
    <p:sldId id="489" r:id="rId26"/>
    <p:sldId id="473" r:id="rId27"/>
    <p:sldId id="490" r:id="rId28"/>
    <p:sldId id="491" r:id="rId29"/>
    <p:sldId id="474" r:id="rId30"/>
    <p:sldId id="481" r:id="rId31"/>
    <p:sldId id="482" r:id="rId32"/>
    <p:sldId id="483" r:id="rId33"/>
    <p:sldId id="480" r:id="rId34"/>
  </p:sldIdLst>
  <p:sldSz cx="9144000" cy="6858000" type="screen4x3"/>
  <p:notesSz cx="7104063" cy="10234613"/>
  <p:defaultTextStyle>
    <a:defPPr>
      <a:defRPr lang="fr-FR"/>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a:srgbClr val="FF00DD"/>
    <a:srgbClr val="FF81ED"/>
    <a:srgbClr val="FF00FF"/>
    <a:srgbClr val="FFABF3"/>
    <a:srgbClr val="8CEBFE"/>
    <a:srgbClr val="FF6699"/>
    <a:srgbClr val="920057"/>
    <a:srgbClr val="FFEE01"/>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890" autoAdjust="0"/>
    <p:restoredTop sz="87500" autoAdjust="0"/>
  </p:normalViewPr>
  <p:slideViewPr>
    <p:cSldViewPr>
      <p:cViewPr varScale="1">
        <p:scale>
          <a:sx n="64" d="100"/>
          <a:sy n="64" d="100"/>
        </p:scale>
        <p:origin x="1590"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oleObject" Target="file:///C:\Users\nicolas.paranthoen\Documents\2-%20PNATM\FINANCEMENT\Bilan_financement_PNATMG_periode%202013-2018.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nicolas.paranthoen\Documents\2-%20PNATM\OBJECTIFS%20SPECIFIQUES\OS2-AMELIORER%20LES%20CONNAISSANCES\1-TORTUE%20LUTH\OP2.2-EVOLUTION%20EFFECTIFS%20SOUS-POP\2018-10-31%20ONCFS_Suivi%20ponte%20&amp;%20marquage%203esp_2002-2017.xls"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nicolas.paranthoen\Documents\2-%20PNATM\OBJECTIFS%20SPECIFIQUES\OS2-AMELIORER%20LES%20CONNAISSANCES\1-TORTUE%20LUTH\OP2.2-EVOLUTION%20EFFECTIFS%20SOUS-POP\2018-10-31%20ONCFS_Suivi%20ponte%20&amp;%20marquage%203esp_2002-2017.xls"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nicolas.paranthoen\Documents\2-%20PNATM\OBJECTIFS%20SPECIFIQUES\OS2-AMELIORER%20LES%20CONNAISSANCES\1-TORTUE%20LUTH\OP2.2-EVOLUTION%20EFFECTIFS%20SOUS-POP\2018-10-31%20ONCFS_Suivi%20ponte%20&amp;%20marquage%203esp_2002-2017.xls"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1" Type="http://schemas.openxmlformats.org/officeDocument/2006/relationships/oleObject" Target="file:///C:\Users\nicolas.paranthoen\Documents\2-%20PNATM\OBJECTIFS%20SPECIFIQUES\OS2-AMELIORER%20LES%20CONNAISSANCES\1-TORTUE%20LUTH\OP2.2-EVOLUTION%20EFFECTIFS%20SOUS-POP\2018-10-31%20ONCFS_Suivi%20ponte%20&amp;%20marquage%203esp_2002-2017.xls" TargetMode="External"/></Relationships>
</file>

<file path=ppt/charts/_rels/chart6.xml.rels><?xml version="1.0" encoding="UTF-8" standalone="yes"?>
<Relationships xmlns="http://schemas.openxmlformats.org/package/2006/relationships"><Relationship Id="rId3" Type="http://schemas.openxmlformats.org/officeDocument/2006/relationships/oleObject" Target="file:///C:\Users\nicolas.paranthoen\Documents\2-%20PNATM\OBJECTIFS%20SPECIFIQUES\OS2-AMELIORER%20LES%20CONNAISSANCES\1-TORTUE%20LUTH\OP2.2-EVOLUTION%20EFFECTIFS%20SOUS-POP\2018-10-31%20ONCFS_Suivi%20ponte%20&amp;%20marquage%203esp_2002-2017.xls" TargetMode="External"/><Relationship Id="rId2" Type="http://schemas.microsoft.com/office/2011/relationships/chartColorStyle" Target="colors5.xml"/><Relationship Id="rId1" Type="http://schemas.microsoft.com/office/2011/relationships/chartStyle" Target="style5.xml"/></Relationships>
</file>

<file path=ppt/charts/_rels/chart7.xml.rels><?xml version="1.0" encoding="UTF-8" standalone="yes"?>
<Relationships xmlns="http://schemas.openxmlformats.org/package/2006/relationships"><Relationship Id="rId1" Type="http://schemas.openxmlformats.org/officeDocument/2006/relationships/oleObject" Target="file:///C:\Users\nicolas.paranthoen\Documents\2-%20PNATM\OBJECTIFS%20SPECIFIQUES\OS1-REDUIRE%20LES%20MENACES\2018-11-07%20RTMG_SYNTHESE%20suivi%20menaces.xlsx" TargetMode="External"/></Relationships>
</file>

<file path=ppt/charts/_rels/chart8.xml.rels><?xml version="1.0" encoding="UTF-8" standalone="yes"?>
<Relationships xmlns="http://schemas.openxmlformats.org/package/2006/relationships"><Relationship Id="rId2" Type="http://schemas.openxmlformats.org/officeDocument/2006/relationships/oleObject" Target="file:///C:\Users\nicolas.paranthoen\Documents\2-%20PNATM\OBJECTIFS%20SPECIFIQUES\OS1-REDUIRE%20LES%20MENACES\2018-11-07%20RTMG_SYNTHESE%20suivi%20menaces.xlsx" TargetMode="External"/><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6984143759776011E-2"/>
          <c:y val="7.9356988382797103E-2"/>
          <c:w val="0.42084792621233358"/>
          <c:h val="0.85579547242364418"/>
        </c:manualLayout>
      </c:layout>
      <c:pieChart>
        <c:varyColors val="1"/>
        <c:ser>
          <c:idx val="0"/>
          <c:order val="0"/>
          <c:spPr>
            <a:ln>
              <a:noFill/>
            </a:ln>
          </c:spPr>
          <c:dPt>
            <c:idx val="0"/>
            <c:bubble3D val="0"/>
            <c:spPr>
              <a:solidFill>
                <a:schemeClr val="accent1"/>
              </a:solidFill>
              <a:ln w="19050">
                <a:noFill/>
              </a:ln>
              <a:effectLst/>
            </c:spPr>
            <c:extLst>
              <c:ext xmlns:c16="http://schemas.microsoft.com/office/drawing/2014/chart" uri="{C3380CC4-5D6E-409C-BE32-E72D297353CC}">
                <c16:uniqueId val="{00000001-D7FB-4032-8173-54FEB9A7912D}"/>
              </c:ext>
            </c:extLst>
          </c:dPt>
          <c:dPt>
            <c:idx val="1"/>
            <c:bubble3D val="0"/>
            <c:spPr>
              <a:solidFill>
                <a:schemeClr val="accent2"/>
              </a:solidFill>
              <a:ln w="19050">
                <a:noFill/>
              </a:ln>
              <a:effectLst/>
            </c:spPr>
            <c:extLst>
              <c:ext xmlns:c16="http://schemas.microsoft.com/office/drawing/2014/chart" uri="{C3380CC4-5D6E-409C-BE32-E72D297353CC}">
                <c16:uniqueId val="{00000003-D7FB-4032-8173-54FEB9A7912D}"/>
              </c:ext>
            </c:extLst>
          </c:dPt>
          <c:dPt>
            <c:idx val="2"/>
            <c:bubble3D val="0"/>
            <c:spPr>
              <a:solidFill>
                <a:schemeClr val="accent3"/>
              </a:solidFill>
              <a:ln w="19050">
                <a:noFill/>
              </a:ln>
              <a:effectLst/>
            </c:spPr>
            <c:extLst>
              <c:ext xmlns:c16="http://schemas.microsoft.com/office/drawing/2014/chart" uri="{C3380CC4-5D6E-409C-BE32-E72D297353CC}">
                <c16:uniqueId val="{00000005-D7FB-4032-8173-54FEB9A7912D}"/>
              </c:ext>
            </c:extLst>
          </c:dPt>
          <c:dPt>
            <c:idx val="3"/>
            <c:bubble3D val="0"/>
            <c:spPr>
              <a:solidFill>
                <a:schemeClr val="accent4"/>
              </a:solidFill>
              <a:ln w="19050">
                <a:noFill/>
              </a:ln>
              <a:effectLst/>
            </c:spPr>
            <c:extLst>
              <c:ext xmlns:c16="http://schemas.microsoft.com/office/drawing/2014/chart" uri="{C3380CC4-5D6E-409C-BE32-E72D297353CC}">
                <c16:uniqueId val="{00000007-D7FB-4032-8173-54FEB9A7912D}"/>
              </c:ext>
            </c:extLst>
          </c:dPt>
          <c:dPt>
            <c:idx val="4"/>
            <c:bubble3D val="0"/>
            <c:spPr>
              <a:solidFill>
                <a:schemeClr val="accent5"/>
              </a:solidFill>
              <a:ln w="19050">
                <a:noFill/>
              </a:ln>
              <a:effectLst/>
            </c:spPr>
            <c:extLst>
              <c:ext xmlns:c16="http://schemas.microsoft.com/office/drawing/2014/chart" uri="{C3380CC4-5D6E-409C-BE32-E72D297353CC}">
                <c16:uniqueId val="{00000009-D7FB-4032-8173-54FEB9A7912D}"/>
              </c:ext>
            </c:extLst>
          </c:dPt>
          <c:dPt>
            <c:idx val="5"/>
            <c:bubble3D val="0"/>
            <c:spPr>
              <a:solidFill>
                <a:schemeClr val="accent6"/>
              </a:solidFill>
              <a:ln w="19050">
                <a:noFill/>
              </a:ln>
              <a:effectLst/>
            </c:spPr>
            <c:extLst>
              <c:ext xmlns:c16="http://schemas.microsoft.com/office/drawing/2014/chart" uri="{C3380CC4-5D6E-409C-BE32-E72D297353CC}">
                <c16:uniqueId val="{0000000B-D7FB-4032-8173-54FEB9A7912D}"/>
              </c:ext>
            </c:extLst>
          </c:dPt>
          <c:dPt>
            <c:idx val="6"/>
            <c:bubble3D val="0"/>
            <c:spPr>
              <a:solidFill>
                <a:schemeClr val="accent1">
                  <a:lumMod val="60000"/>
                </a:schemeClr>
              </a:solidFill>
              <a:ln w="19050">
                <a:noFill/>
              </a:ln>
              <a:effectLst/>
            </c:spPr>
            <c:extLst>
              <c:ext xmlns:c16="http://schemas.microsoft.com/office/drawing/2014/chart" uri="{C3380CC4-5D6E-409C-BE32-E72D297353CC}">
                <c16:uniqueId val="{0000000D-D7FB-4032-8173-54FEB9A7912D}"/>
              </c:ext>
            </c:extLst>
          </c:dPt>
          <c:dPt>
            <c:idx val="7"/>
            <c:bubble3D val="0"/>
            <c:spPr>
              <a:solidFill>
                <a:schemeClr val="accent2">
                  <a:lumMod val="60000"/>
                </a:schemeClr>
              </a:solidFill>
              <a:ln w="19050">
                <a:noFill/>
              </a:ln>
              <a:effectLst/>
            </c:spPr>
            <c:extLst>
              <c:ext xmlns:c16="http://schemas.microsoft.com/office/drawing/2014/chart" uri="{C3380CC4-5D6E-409C-BE32-E72D297353CC}">
                <c16:uniqueId val="{0000000F-D7FB-4032-8173-54FEB9A7912D}"/>
              </c:ext>
            </c:extLst>
          </c:dPt>
          <c:dPt>
            <c:idx val="8"/>
            <c:bubble3D val="0"/>
            <c:spPr>
              <a:solidFill>
                <a:schemeClr val="accent3">
                  <a:lumMod val="60000"/>
                </a:schemeClr>
              </a:solidFill>
              <a:ln w="19050">
                <a:noFill/>
              </a:ln>
              <a:effectLst/>
            </c:spPr>
            <c:extLst>
              <c:ext xmlns:c16="http://schemas.microsoft.com/office/drawing/2014/chart" uri="{C3380CC4-5D6E-409C-BE32-E72D297353CC}">
                <c16:uniqueId val="{00000011-D7FB-4032-8173-54FEB9A7912D}"/>
              </c:ext>
            </c:extLst>
          </c:dPt>
          <c:dPt>
            <c:idx val="9"/>
            <c:bubble3D val="0"/>
            <c:spPr>
              <a:solidFill>
                <a:schemeClr val="accent4">
                  <a:lumMod val="60000"/>
                </a:schemeClr>
              </a:solidFill>
              <a:ln w="19050">
                <a:noFill/>
              </a:ln>
              <a:effectLst/>
            </c:spPr>
            <c:extLst>
              <c:ext xmlns:c16="http://schemas.microsoft.com/office/drawing/2014/chart" uri="{C3380CC4-5D6E-409C-BE32-E72D297353CC}">
                <c16:uniqueId val="{00000013-D7FB-4032-8173-54FEB9A7912D}"/>
              </c:ext>
            </c:extLst>
          </c:dPt>
          <c:dPt>
            <c:idx val="10"/>
            <c:bubble3D val="0"/>
            <c:spPr>
              <a:solidFill>
                <a:schemeClr val="accent5">
                  <a:lumMod val="60000"/>
                </a:schemeClr>
              </a:solidFill>
              <a:ln w="19050">
                <a:noFill/>
              </a:ln>
              <a:effectLst/>
            </c:spPr>
            <c:extLst>
              <c:ext xmlns:c16="http://schemas.microsoft.com/office/drawing/2014/chart" uri="{C3380CC4-5D6E-409C-BE32-E72D297353CC}">
                <c16:uniqueId val="{00000015-D7FB-4032-8173-54FEB9A7912D}"/>
              </c:ext>
            </c:extLst>
          </c:dPt>
          <c:dLbls>
            <c:dLbl>
              <c:idx val="0"/>
              <c:layout/>
              <c:spPr>
                <a:noFill/>
                <a:ln>
                  <a:noFill/>
                </a:ln>
                <a:effectLst/>
              </c:spPr>
              <c:txPr>
                <a:bodyPr rot="0" spcFirstLastPara="1" vertOverflow="overflow" horzOverflow="overflow" vert="horz" wrap="square" lIns="38100" tIns="19050" rIns="38100" bIns="19050" anchor="ctr" anchorCtr="1">
                  <a:spAutoFit/>
                </a:bodyPr>
                <a:lstStyle/>
                <a:p>
                  <a:pPr>
                    <a:defRPr sz="1050" b="1" i="0" u="none" strike="noStrike" kern="1200" baseline="0">
                      <a:ln>
                        <a:noFill/>
                      </a:ln>
                      <a:solidFill>
                        <a:schemeClr val="bg1"/>
                      </a:solidFill>
                      <a:latin typeface="+mn-lt"/>
                      <a:ea typeface="+mn-ea"/>
                      <a:cs typeface="+mn-cs"/>
                    </a:defRPr>
                  </a:pPr>
                  <a:endParaRPr lang="fr-FR"/>
                </a:p>
              </c:txPr>
              <c:dLblPos val="bestFit"/>
              <c:showLegendKey val="0"/>
              <c:showVal val="1"/>
              <c:showCatName val="0"/>
              <c:showSerName val="0"/>
              <c:showPercent val="1"/>
              <c:showBubbleSize val="0"/>
              <c:separator>; </c:separator>
              <c:extLst>
                <c:ext xmlns:c15="http://schemas.microsoft.com/office/drawing/2012/chart" uri="{CE6537A1-D6FC-4f65-9D91-7224C49458BB}">
                  <c15:layout/>
                </c:ext>
                <c:ext xmlns:c16="http://schemas.microsoft.com/office/drawing/2014/chart" uri="{C3380CC4-5D6E-409C-BE32-E72D297353CC}">
                  <c16:uniqueId val="{00000001-D7FB-4032-8173-54FEB9A7912D}"/>
                </c:ext>
              </c:extLst>
            </c:dLbl>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ln>
                      <a:noFill/>
                    </a:ln>
                    <a:solidFill>
                      <a:schemeClr val="bg1"/>
                    </a:solidFill>
                    <a:latin typeface="+mn-lt"/>
                    <a:ea typeface="+mn-ea"/>
                    <a:cs typeface="+mn-cs"/>
                  </a:defRPr>
                </a:pPr>
                <a:endParaRPr lang="fr-FR"/>
              </a:p>
            </c:txPr>
            <c:showLegendKey val="0"/>
            <c:showVal val="1"/>
            <c:showCatName val="0"/>
            <c:showSerName val="0"/>
            <c:showPercent val="1"/>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layout/>
              </c:ext>
            </c:extLst>
          </c:dLbls>
          <c:cat>
            <c:strRef>
              <c:f>'Bilan par financeur'!$A$2:$A$12</c:f>
              <c:strCache>
                <c:ptCount val="11"/>
                <c:pt idx="0">
                  <c:v>DEAL Guyane</c:v>
                </c:pt>
                <c:pt idx="1">
                  <c:v>Europe (FEDER PProToMaG)</c:v>
                </c:pt>
                <c:pt idx="2">
                  <c:v>Europe (FEAMP Palica)</c:v>
                </c:pt>
                <c:pt idx="3">
                  <c:v>Europe (BEST-RUP REG)</c:v>
                </c:pt>
                <c:pt idx="4">
                  <c:v>ONCFS</c:v>
                </c:pt>
                <c:pt idx="5">
                  <c:v>RNN Amana</c:v>
                </c:pt>
                <c:pt idx="6">
                  <c:v>CNRS-IPHC</c:v>
                </c:pt>
                <c:pt idx="7">
                  <c:v>KWATA</c:v>
                </c:pt>
                <c:pt idx="8">
                  <c:v>Ville de Cayenne</c:v>
                </c:pt>
                <c:pt idx="9">
                  <c:v>WWF Guyane</c:v>
                </c:pt>
                <c:pt idx="10">
                  <c:v>Min Agriculture &amp; Alimentation</c:v>
                </c:pt>
              </c:strCache>
            </c:strRef>
          </c:cat>
          <c:val>
            <c:numRef>
              <c:f>'Bilan par financeur'!$B$2:$B$12</c:f>
              <c:numCache>
                <c:formatCode>"€"#,##0_);[Red]\("€"#,##0\)</c:formatCode>
                <c:ptCount val="11"/>
                <c:pt idx="0">
                  <c:v>881212</c:v>
                </c:pt>
                <c:pt idx="1">
                  <c:v>285303</c:v>
                </c:pt>
                <c:pt idx="2">
                  <c:v>43000</c:v>
                </c:pt>
                <c:pt idx="3">
                  <c:v>22730</c:v>
                </c:pt>
                <c:pt idx="4">
                  <c:v>120050</c:v>
                </c:pt>
                <c:pt idx="5">
                  <c:v>85342</c:v>
                </c:pt>
                <c:pt idx="6">
                  <c:v>76464</c:v>
                </c:pt>
                <c:pt idx="7">
                  <c:v>55627</c:v>
                </c:pt>
                <c:pt idx="8">
                  <c:v>14595</c:v>
                </c:pt>
                <c:pt idx="9">
                  <c:v>14000</c:v>
                </c:pt>
                <c:pt idx="10">
                  <c:v>14000</c:v>
                </c:pt>
              </c:numCache>
            </c:numRef>
          </c:val>
          <c:extLst>
            <c:ext xmlns:c16="http://schemas.microsoft.com/office/drawing/2014/chart" uri="{C3380CC4-5D6E-409C-BE32-E72D297353CC}">
              <c16:uniqueId val="{00000016-D7FB-4032-8173-54FEB9A7912D}"/>
            </c:ext>
          </c:extLst>
        </c:ser>
        <c:dLbls>
          <c:showLegendKey val="0"/>
          <c:showVal val="0"/>
          <c:showCatName val="0"/>
          <c:showSerName val="0"/>
          <c:showPercent val="0"/>
          <c:showBubbleSize val="0"/>
          <c:showLeaderLines val="1"/>
        </c:dLbls>
        <c:firstSliceAng val="0"/>
      </c:pieChart>
      <c:spPr>
        <a:noFill/>
        <a:ln>
          <a:noFill/>
        </a:ln>
        <a:effectLst/>
      </c:spPr>
    </c:plotArea>
    <c:legend>
      <c:legendPos val="r"/>
      <c:layout>
        <c:manualLayout>
          <c:xMode val="edge"/>
          <c:yMode val="edge"/>
          <c:x val="0.59062054437322553"/>
          <c:y val="2.8945562524525029E-2"/>
          <c:w val="0.39632888466429544"/>
          <c:h val="0.96307421132825688"/>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bg1"/>
              </a:solidFill>
              <a:latin typeface="+mn-lt"/>
              <a:ea typeface="+mn-ea"/>
              <a:cs typeface="+mn-cs"/>
            </a:defRPr>
          </a:pPr>
          <a:endParaRPr lang="fr-FR"/>
        </a:p>
      </c:txPr>
    </c:legend>
    <c:plotVisOnly val="1"/>
    <c:dispBlanksAs val="zero"/>
    <c:showDLblsOverMax val="0"/>
  </c:chart>
  <c:spPr>
    <a:solidFill>
      <a:schemeClr val="tx1"/>
    </a:solidFill>
    <a:ln w="9525" cap="flat" cmpd="sng" algn="ctr">
      <a:noFill/>
      <a:round/>
    </a:ln>
    <a:effectLst/>
  </c:spPr>
  <c:txPr>
    <a:bodyPr/>
    <a:lstStyle/>
    <a:p>
      <a:pPr>
        <a:defRPr/>
      </a:pPr>
      <a:endParaRPr lang="fr-F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bg1"/>
                </a:solidFill>
                <a:latin typeface="+mn-lt"/>
                <a:ea typeface="+mn-ea"/>
                <a:cs typeface="+mn-cs"/>
              </a:defRPr>
            </a:pPr>
            <a:r>
              <a:rPr lang="fr-FR" sz="1800" b="1" dirty="0" err="1" smtClean="0">
                <a:solidFill>
                  <a:schemeClr val="bg1"/>
                </a:solidFill>
              </a:rPr>
              <a:t>Nesting</a:t>
            </a:r>
            <a:r>
              <a:rPr lang="fr-FR" sz="1800" b="1" dirty="0" smtClean="0">
                <a:solidFill>
                  <a:schemeClr val="bg1"/>
                </a:solidFill>
              </a:rPr>
              <a:t> </a:t>
            </a:r>
            <a:r>
              <a:rPr lang="fr-FR" sz="1800" b="1" dirty="0" err="1" smtClean="0">
                <a:solidFill>
                  <a:schemeClr val="bg1"/>
                </a:solidFill>
              </a:rPr>
              <a:t>activity</a:t>
            </a:r>
            <a:r>
              <a:rPr lang="fr-FR" sz="1800" b="1" dirty="0" smtClean="0">
                <a:solidFill>
                  <a:schemeClr val="bg1"/>
                </a:solidFill>
              </a:rPr>
              <a:t> </a:t>
            </a:r>
            <a:r>
              <a:rPr lang="fr-FR" sz="1800" b="1" dirty="0" err="1" smtClean="0">
                <a:solidFill>
                  <a:schemeClr val="bg1"/>
                </a:solidFill>
              </a:rPr>
              <a:t>from</a:t>
            </a:r>
            <a:r>
              <a:rPr lang="fr-FR" sz="1800" b="1" baseline="0" dirty="0" smtClean="0">
                <a:solidFill>
                  <a:schemeClr val="bg1"/>
                </a:solidFill>
              </a:rPr>
              <a:t> 2002 to </a:t>
            </a:r>
            <a:r>
              <a:rPr lang="fr-FR" sz="1800" b="1" baseline="0" dirty="0">
                <a:solidFill>
                  <a:schemeClr val="bg1"/>
                </a:solidFill>
              </a:rPr>
              <a:t>2018 </a:t>
            </a:r>
            <a:r>
              <a:rPr lang="fr-FR" sz="1800" b="1" baseline="0" dirty="0" smtClean="0">
                <a:solidFill>
                  <a:schemeClr val="bg1"/>
                </a:solidFill>
              </a:rPr>
              <a:t>in </a:t>
            </a:r>
            <a:r>
              <a:rPr lang="fr-FR" sz="1800" b="1" baseline="0" dirty="0" smtClean="0">
                <a:solidFill>
                  <a:srgbClr val="FFFF00"/>
                </a:solidFill>
              </a:rPr>
              <a:t>western FG</a:t>
            </a:r>
            <a:r>
              <a:rPr lang="fr-FR" sz="1800" b="1" baseline="0" dirty="0" smtClean="0">
                <a:solidFill>
                  <a:schemeClr val="bg1"/>
                </a:solidFill>
              </a:rPr>
              <a:t> </a:t>
            </a:r>
            <a:r>
              <a:rPr lang="fr-FR" sz="1800" b="1" baseline="0" dirty="0">
                <a:solidFill>
                  <a:schemeClr val="bg1"/>
                </a:solidFill>
              </a:rPr>
              <a:t>: </a:t>
            </a:r>
            <a:r>
              <a:rPr lang="fr-FR" sz="1800" b="1" baseline="0" dirty="0" err="1" smtClean="0">
                <a:solidFill>
                  <a:schemeClr val="bg1"/>
                </a:solidFill>
              </a:rPr>
              <a:t>nest</a:t>
            </a:r>
            <a:r>
              <a:rPr lang="fr-FR" sz="1800" b="1" baseline="0" dirty="0" smtClean="0">
                <a:solidFill>
                  <a:schemeClr val="bg1"/>
                </a:solidFill>
              </a:rPr>
              <a:t> </a:t>
            </a:r>
            <a:r>
              <a:rPr lang="fr-FR" sz="1800" b="1" baseline="0" dirty="0" err="1" smtClean="0">
                <a:solidFill>
                  <a:schemeClr val="bg1"/>
                </a:solidFill>
              </a:rPr>
              <a:t>counts</a:t>
            </a:r>
            <a:r>
              <a:rPr lang="fr-FR" sz="1800" b="1" baseline="0" dirty="0" smtClean="0">
                <a:solidFill>
                  <a:schemeClr val="bg1"/>
                </a:solidFill>
              </a:rPr>
              <a:t> (line) and </a:t>
            </a:r>
            <a:r>
              <a:rPr lang="fr-FR" sz="1800" b="1" baseline="0" dirty="0" err="1" smtClean="0">
                <a:solidFill>
                  <a:schemeClr val="bg1"/>
                </a:solidFill>
              </a:rPr>
              <a:t>number</a:t>
            </a:r>
            <a:r>
              <a:rPr lang="fr-FR" sz="1800" b="1" baseline="0" dirty="0" smtClean="0">
                <a:solidFill>
                  <a:schemeClr val="bg1"/>
                </a:solidFill>
              </a:rPr>
              <a:t> of </a:t>
            </a:r>
            <a:r>
              <a:rPr lang="fr-FR" sz="1800" b="1" baseline="0" dirty="0" err="1" smtClean="0">
                <a:solidFill>
                  <a:schemeClr val="bg1"/>
                </a:solidFill>
              </a:rPr>
              <a:t>nesting</a:t>
            </a:r>
            <a:r>
              <a:rPr lang="fr-FR" sz="1800" b="1" baseline="0" dirty="0" smtClean="0">
                <a:solidFill>
                  <a:schemeClr val="bg1"/>
                </a:solidFill>
              </a:rPr>
              <a:t> </a:t>
            </a:r>
            <a:r>
              <a:rPr lang="fr-FR" sz="1800" b="1" baseline="0" dirty="0" err="1" smtClean="0">
                <a:solidFill>
                  <a:schemeClr val="bg1"/>
                </a:solidFill>
              </a:rPr>
              <a:t>females</a:t>
            </a:r>
            <a:r>
              <a:rPr lang="fr-FR" sz="1800" b="1" baseline="0" dirty="0" smtClean="0">
                <a:solidFill>
                  <a:schemeClr val="bg1"/>
                </a:solidFill>
              </a:rPr>
              <a:t> (bars) for the </a:t>
            </a:r>
            <a:r>
              <a:rPr lang="fr-FR" sz="1800" b="1" baseline="0" dirty="0" smtClean="0">
                <a:solidFill>
                  <a:srgbClr val="92D050"/>
                </a:solidFill>
              </a:rPr>
              <a:t>Green </a:t>
            </a:r>
            <a:r>
              <a:rPr lang="fr-FR" sz="1800" b="1" baseline="0" dirty="0" err="1" smtClean="0">
                <a:solidFill>
                  <a:srgbClr val="92D050"/>
                </a:solidFill>
              </a:rPr>
              <a:t>turtle</a:t>
            </a:r>
            <a:r>
              <a:rPr lang="fr-FR" sz="1800" b="1" baseline="0" dirty="0" smtClean="0">
                <a:solidFill>
                  <a:srgbClr val="92D050"/>
                </a:solidFill>
              </a:rPr>
              <a:t> (</a:t>
            </a:r>
            <a:r>
              <a:rPr lang="fr-FR" sz="1800" b="1" i="1" baseline="0" dirty="0" err="1" smtClean="0">
                <a:solidFill>
                  <a:srgbClr val="92D050"/>
                </a:solidFill>
              </a:rPr>
              <a:t>Chelonia</a:t>
            </a:r>
            <a:r>
              <a:rPr lang="fr-FR" sz="1800" b="1" i="1" baseline="0" dirty="0" smtClean="0">
                <a:solidFill>
                  <a:srgbClr val="92D050"/>
                </a:solidFill>
              </a:rPr>
              <a:t> </a:t>
            </a:r>
            <a:r>
              <a:rPr lang="fr-FR" sz="1800" b="1" i="1" baseline="0" dirty="0" err="1" smtClean="0">
                <a:solidFill>
                  <a:srgbClr val="92D050"/>
                </a:solidFill>
              </a:rPr>
              <a:t>mydas</a:t>
            </a:r>
            <a:r>
              <a:rPr lang="fr-FR" sz="1800" b="1" i="0" baseline="0" dirty="0" smtClean="0">
                <a:solidFill>
                  <a:srgbClr val="92D050"/>
                </a:solidFill>
              </a:rPr>
              <a:t>)</a:t>
            </a:r>
            <a:endParaRPr lang="fr-FR" sz="1800" b="1" dirty="0">
              <a:solidFill>
                <a:srgbClr val="92D050"/>
              </a:solidFill>
            </a:endParaRP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bg1"/>
              </a:solidFill>
              <a:latin typeface="+mn-lt"/>
              <a:ea typeface="+mn-ea"/>
              <a:cs typeface="+mn-cs"/>
            </a:defRPr>
          </a:pPr>
          <a:endParaRPr lang="fr-FR"/>
        </a:p>
      </c:txPr>
    </c:title>
    <c:autoTitleDeleted val="0"/>
    <c:plotArea>
      <c:layout/>
      <c:barChart>
        <c:barDir val="col"/>
        <c:grouping val="clustered"/>
        <c:varyColors val="0"/>
        <c:ser>
          <c:idx val="5"/>
          <c:order val="1"/>
          <c:tx>
            <c:strRef>
              <c:f>Compil_3sp!$A$18</c:f>
              <c:strCache>
                <c:ptCount val="1"/>
                <c:pt idx="0">
                  <c:v>Femelles id Cm (Ouest)</c:v>
                </c:pt>
              </c:strCache>
            </c:strRef>
          </c:tx>
          <c:spPr>
            <a:solidFill>
              <a:srgbClr val="92D050"/>
            </a:solidFill>
            <a:ln>
              <a:noFill/>
            </a:ln>
            <a:effectLst/>
          </c:spPr>
          <c:invertIfNegative val="0"/>
          <c:cat>
            <c:numRef>
              <c:f>Compil_3sp!$B$11:$R$11</c:f>
              <c:numCache>
                <c:formatCode>General</c:formatCode>
                <c:ptCount val="17"/>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pt idx="14">
                  <c:v>2016</c:v>
                </c:pt>
                <c:pt idx="15">
                  <c:v>2017</c:v>
                </c:pt>
                <c:pt idx="16">
                  <c:v>2018</c:v>
                </c:pt>
              </c:numCache>
            </c:numRef>
          </c:cat>
          <c:val>
            <c:numRef>
              <c:f>Compil_3sp!$B$18:$R$18</c:f>
              <c:numCache>
                <c:formatCode>General</c:formatCode>
                <c:ptCount val="17"/>
                <c:pt idx="8">
                  <c:v>671</c:v>
                </c:pt>
                <c:pt idx="9">
                  <c:v>394</c:v>
                </c:pt>
                <c:pt idx="10">
                  <c:v>478</c:v>
                </c:pt>
                <c:pt idx="11">
                  <c:v>976</c:v>
                </c:pt>
                <c:pt idx="12">
                  <c:v>669</c:v>
                </c:pt>
                <c:pt idx="13">
                  <c:v>810</c:v>
                </c:pt>
                <c:pt idx="14">
                  <c:v>280</c:v>
                </c:pt>
                <c:pt idx="15">
                  <c:v>661</c:v>
                </c:pt>
              </c:numCache>
            </c:numRef>
          </c:val>
          <c:extLst>
            <c:ext xmlns:c16="http://schemas.microsoft.com/office/drawing/2014/chart" uri="{C3380CC4-5D6E-409C-BE32-E72D297353CC}">
              <c16:uniqueId val="{00000000-00C5-4A0E-974C-F49778F8690A}"/>
            </c:ext>
          </c:extLst>
        </c:ser>
        <c:dLbls>
          <c:showLegendKey val="0"/>
          <c:showVal val="0"/>
          <c:showCatName val="0"/>
          <c:showSerName val="0"/>
          <c:showPercent val="0"/>
          <c:showBubbleSize val="0"/>
        </c:dLbls>
        <c:gapWidth val="219"/>
        <c:overlap val="-27"/>
        <c:axId val="71019136"/>
        <c:axId val="93922048"/>
      </c:barChart>
      <c:lineChart>
        <c:grouping val="standard"/>
        <c:varyColors val="0"/>
        <c:ser>
          <c:idx val="4"/>
          <c:order val="0"/>
          <c:tx>
            <c:strRef>
              <c:f>Compil_3sp!$A$14</c:f>
              <c:strCache>
                <c:ptCount val="1"/>
                <c:pt idx="0">
                  <c:v>Ponte Cm (Ouest)</c:v>
                </c:pt>
              </c:strCache>
            </c:strRef>
          </c:tx>
          <c:spPr>
            <a:ln w="28575" cap="rnd">
              <a:solidFill>
                <a:srgbClr val="92D050"/>
              </a:solidFill>
              <a:round/>
            </a:ln>
            <a:effectLst/>
          </c:spPr>
          <c:marker>
            <c:symbol val="circle"/>
            <c:size val="5"/>
            <c:spPr>
              <a:solidFill>
                <a:srgbClr val="92D050"/>
              </a:solidFill>
              <a:ln w="9525">
                <a:solidFill>
                  <a:srgbClr val="92D050"/>
                </a:solidFill>
              </a:ln>
              <a:effectLst/>
            </c:spPr>
          </c:marker>
          <c:cat>
            <c:numRef>
              <c:f>Compil_3sp!$B$11:$R$11</c:f>
              <c:numCache>
                <c:formatCode>General</c:formatCode>
                <c:ptCount val="17"/>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pt idx="14">
                  <c:v>2016</c:v>
                </c:pt>
                <c:pt idx="15">
                  <c:v>2017</c:v>
                </c:pt>
                <c:pt idx="16">
                  <c:v>2018</c:v>
                </c:pt>
              </c:numCache>
            </c:numRef>
          </c:cat>
          <c:val>
            <c:numRef>
              <c:f>Compil_3sp!$B$14:$R$14</c:f>
              <c:numCache>
                <c:formatCode>General</c:formatCode>
                <c:ptCount val="17"/>
                <c:pt idx="0">
                  <c:v>799</c:v>
                </c:pt>
                <c:pt idx="1">
                  <c:v>774</c:v>
                </c:pt>
                <c:pt idx="2">
                  <c:v>1566</c:v>
                </c:pt>
                <c:pt idx="3">
                  <c:v>524</c:v>
                </c:pt>
                <c:pt idx="4">
                  <c:v>2406</c:v>
                </c:pt>
                <c:pt idx="5">
                  <c:v>747</c:v>
                </c:pt>
                <c:pt idx="6">
                  <c:v>3158</c:v>
                </c:pt>
                <c:pt idx="7">
                  <c:v>1767</c:v>
                </c:pt>
                <c:pt idx="8">
                  <c:v>4551</c:v>
                </c:pt>
                <c:pt idx="9">
                  <c:v>2158</c:v>
                </c:pt>
                <c:pt idx="10">
                  <c:v>2066</c:v>
                </c:pt>
                <c:pt idx="11">
                  <c:v>4516</c:v>
                </c:pt>
                <c:pt idx="12">
                  <c:v>1001</c:v>
                </c:pt>
                <c:pt idx="13">
                  <c:v>2228</c:v>
                </c:pt>
                <c:pt idx="14">
                  <c:v>770</c:v>
                </c:pt>
                <c:pt idx="15">
                  <c:v>2318</c:v>
                </c:pt>
                <c:pt idx="16">
                  <c:v>804</c:v>
                </c:pt>
              </c:numCache>
            </c:numRef>
          </c:val>
          <c:smooth val="0"/>
          <c:extLst>
            <c:ext xmlns:c16="http://schemas.microsoft.com/office/drawing/2014/chart" uri="{C3380CC4-5D6E-409C-BE32-E72D297353CC}">
              <c16:uniqueId val="{00000001-00C5-4A0E-974C-F49778F8690A}"/>
            </c:ext>
          </c:extLst>
        </c:ser>
        <c:dLbls>
          <c:showLegendKey val="0"/>
          <c:showVal val="0"/>
          <c:showCatName val="0"/>
          <c:showSerName val="0"/>
          <c:showPercent val="0"/>
          <c:showBubbleSize val="0"/>
        </c:dLbls>
        <c:marker val="1"/>
        <c:smooth val="0"/>
        <c:axId val="71019136"/>
        <c:axId val="93922048"/>
      </c:lineChart>
      <c:catAx>
        <c:axId val="710191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chemeClr val="bg1"/>
                </a:solidFill>
                <a:latin typeface="+mn-lt"/>
                <a:ea typeface="+mn-ea"/>
                <a:cs typeface="+mn-cs"/>
              </a:defRPr>
            </a:pPr>
            <a:endParaRPr lang="fr-FR"/>
          </a:p>
        </c:txPr>
        <c:crossAx val="93922048"/>
        <c:crosses val="autoZero"/>
        <c:auto val="1"/>
        <c:lblAlgn val="ctr"/>
        <c:lblOffset val="100"/>
        <c:noMultiLvlLbl val="0"/>
      </c:catAx>
      <c:valAx>
        <c:axId val="93922048"/>
        <c:scaling>
          <c:orientation val="minMax"/>
          <c:max val="100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1" i="0" u="none" strike="noStrike" kern="1200" baseline="0">
                <a:solidFill>
                  <a:schemeClr val="bg1"/>
                </a:solidFill>
                <a:latin typeface="+mn-lt"/>
                <a:ea typeface="+mn-ea"/>
                <a:cs typeface="+mn-cs"/>
              </a:defRPr>
            </a:pPr>
            <a:endParaRPr lang="fr-FR"/>
          </a:p>
        </c:txPr>
        <c:crossAx val="71019136"/>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400" b="1" i="0" u="none" strike="noStrike" kern="1200" baseline="0">
              <a:solidFill>
                <a:schemeClr val="bg1"/>
              </a:solidFill>
              <a:latin typeface="+mn-lt"/>
              <a:ea typeface="+mn-ea"/>
              <a:cs typeface="+mn-cs"/>
            </a:defRPr>
          </a:pPr>
          <a:endParaRPr lang="fr-FR"/>
        </a:p>
      </c:txPr>
    </c:legend>
    <c:plotVisOnly val="1"/>
    <c:dispBlanksAs val="gap"/>
    <c:showDLblsOverMax val="0"/>
  </c:chart>
  <c:spPr>
    <a:solidFill>
      <a:schemeClr val="tx1"/>
    </a:solidFill>
    <a:ln>
      <a:noFill/>
    </a:ln>
    <a:effectLst/>
  </c:spPr>
  <c:txPr>
    <a:bodyPr/>
    <a:lstStyle/>
    <a:p>
      <a:pPr>
        <a:defRPr/>
      </a:pPr>
      <a:endParaRPr lang="fr-FR"/>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bg1"/>
                </a:solidFill>
                <a:latin typeface="+mn-lt"/>
                <a:ea typeface="+mn-ea"/>
                <a:cs typeface="+mn-cs"/>
              </a:defRPr>
            </a:pPr>
            <a:r>
              <a:rPr lang="fr-FR" sz="1800" b="1" dirty="0" err="1" smtClean="0">
                <a:solidFill>
                  <a:schemeClr val="bg1"/>
                </a:solidFill>
              </a:rPr>
              <a:t>Nesting</a:t>
            </a:r>
            <a:r>
              <a:rPr lang="fr-FR" sz="1800" b="1" dirty="0" smtClean="0">
                <a:solidFill>
                  <a:schemeClr val="bg1"/>
                </a:solidFill>
              </a:rPr>
              <a:t> </a:t>
            </a:r>
            <a:r>
              <a:rPr lang="fr-FR" sz="1800" b="1" dirty="0" err="1" smtClean="0">
                <a:solidFill>
                  <a:schemeClr val="bg1"/>
                </a:solidFill>
              </a:rPr>
              <a:t>activity</a:t>
            </a:r>
            <a:r>
              <a:rPr lang="fr-FR" sz="1800" b="1" baseline="0" dirty="0" smtClean="0">
                <a:solidFill>
                  <a:schemeClr val="bg1"/>
                </a:solidFill>
              </a:rPr>
              <a:t> </a:t>
            </a:r>
            <a:r>
              <a:rPr lang="fr-FR" sz="1800" b="1" dirty="0" err="1" smtClean="0">
                <a:solidFill>
                  <a:schemeClr val="bg1"/>
                </a:solidFill>
              </a:rPr>
              <a:t>from</a:t>
            </a:r>
            <a:r>
              <a:rPr lang="fr-FR" sz="1800" b="1" dirty="0" smtClean="0">
                <a:solidFill>
                  <a:schemeClr val="bg1"/>
                </a:solidFill>
              </a:rPr>
              <a:t> </a:t>
            </a:r>
            <a:r>
              <a:rPr lang="fr-FR" sz="1800" b="1" baseline="0" dirty="0" smtClean="0">
                <a:solidFill>
                  <a:schemeClr val="bg1"/>
                </a:solidFill>
              </a:rPr>
              <a:t>2002 to </a:t>
            </a:r>
            <a:r>
              <a:rPr lang="fr-FR" sz="1800" b="1" baseline="0" dirty="0">
                <a:solidFill>
                  <a:schemeClr val="bg1"/>
                </a:solidFill>
              </a:rPr>
              <a:t>2018 </a:t>
            </a:r>
            <a:r>
              <a:rPr lang="fr-FR" sz="1800" b="1" baseline="0" dirty="0" smtClean="0">
                <a:solidFill>
                  <a:schemeClr val="bg1"/>
                </a:solidFill>
              </a:rPr>
              <a:t>in </a:t>
            </a:r>
            <a:r>
              <a:rPr lang="fr-FR" sz="1800" b="1" baseline="0" dirty="0" smtClean="0">
                <a:solidFill>
                  <a:srgbClr val="FFFF00"/>
                </a:solidFill>
              </a:rPr>
              <a:t>western FG</a:t>
            </a:r>
            <a:r>
              <a:rPr lang="fr-FR" sz="1800" b="1" baseline="0" dirty="0" smtClean="0">
                <a:solidFill>
                  <a:schemeClr val="bg1"/>
                </a:solidFill>
              </a:rPr>
              <a:t>: </a:t>
            </a:r>
            <a:r>
              <a:rPr lang="fr-FR" sz="1800" b="1" baseline="0" dirty="0" err="1" smtClean="0">
                <a:solidFill>
                  <a:schemeClr val="bg1"/>
                </a:solidFill>
              </a:rPr>
              <a:t>nest</a:t>
            </a:r>
            <a:r>
              <a:rPr lang="fr-FR" sz="1800" b="1" baseline="0" dirty="0" smtClean="0">
                <a:solidFill>
                  <a:schemeClr val="bg1"/>
                </a:solidFill>
              </a:rPr>
              <a:t> </a:t>
            </a:r>
            <a:r>
              <a:rPr lang="fr-FR" sz="1800" b="1" baseline="0" dirty="0" err="1" smtClean="0">
                <a:solidFill>
                  <a:schemeClr val="bg1"/>
                </a:solidFill>
              </a:rPr>
              <a:t>counts</a:t>
            </a:r>
            <a:r>
              <a:rPr lang="fr-FR" sz="1800" b="1" baseline="0" dirty="0" smtClean="0">
                <a:solidFill>
                  <a:schemeClr val="bg1"/>
                </a:solidFill>
              </a:rPr>
              <a:t> (line) &amp; </a:t>
            </a:r>
            <a:r>
              <a:rPr lang="fr-FR" sz="1800" b="1" baseline="0" dirty="0" err="1" smtClean="0">
                <a:solidFill>
                  <a:schemeClr val="bg1"/>
                </a:solidFill>
              </a:rPr>
              <a:t>number</a:t>
            </a:r>
            <a:r>
              <a:rPr lang="fr-FR" sz="1800" b="1" baseline="0" dirty="0" smtClean="0">
                <a:solidFill>
                  <a:schemeClr val="bg1"/>
                </a:solidFill>
              </a:rPr>
              <a:t> of </a:t>
            </a:r>
            <a:r>
              <a:rPr lang="fr-FR" sz="1800" b="1" baseline="0" dirty="0" err="1" smtClean="0">
                <a:solidFill>
                  <a:schemeClr val="bg1"/>
                </a:solidFill>
              </a:rPr>
              <a:t>nesting</a:t>
            </a:r>
            <a:r>
              <a:rPr lang="fr-FR" sz="1800" b="1" baseline="0" dirty="0" smtClean="0">
                <a:solidFill>
                  <a:schemeClr val="bg1"/>
                </a:solidFill>
              </a:rPr>
              <a:t> </a:t>
            </a:r>
            <a:r>
              <a:rPr lang="fr-FR" sz="1800" b="1" baseline="0" dirty="0" err="1" smtClean="0">
                <a:solidFill>
                  <a:schemeClr val="bg1"/>
                </a:solidFill>
              </a:rPr>
              <a:t>females</a:t>
            </a:r>
            <a:r>
              <a:rPr lang="fr-FR" sz="1800" b="1" baseline="0" dirty="0" smtClean="0">
                <a:solidFill>
                  <a:schemeClr val="bg1"/>
                </a:solidFill>
              </a:rPr>
              <a:t> (bars) for the </a:t>
            </a:r>
            <a:r>
              <a:rPr lang="fr-FR" sz="1800" b="1" baseline="0" dirty="0" err="1" smtClean="0">
                <a:solidFill>
                  <a:srgbClr val="00B0F0"/>
                </a:solidFill>
              </a:rPr>
              <a:t>Leatherback</a:t>
            </a:r>
            <a:r>
              <a:rPr lang="fr-FR" sz="1800" b="1" baseline="0" dirty="0" smtClean="0">
                <a:solidFill>
                  <a:srgbClr val="00B0F0"/>
                </a:solidFill>
              </a:rPr>
              <a:t> (</a:t>
            </a:r>
            <a:r>
              <a:rPr lang="fr-FR" sz="1600" b="1" i="1" baseline="0" dirty="0" err="1" smtClean="0">
                <a:solidFill>
                  <a:srgbClr val="00B0F0"/>
                </a:solidFill>
              </a:rPr>
              <a:t>Dermochelys</a:t>
            </a:r>
            <a:r>
              <a:rPr lang="fr-FR" sz="1600" b="1" i="1" baseline="0" dirty="0" smtClean="0">
                <a:solidFill>
                  <a:srgbClr val="00B0F0"/>
                </a:solidFill>
              </a:rPr>
              <a:t> </a:t>
            </a:r>
            <a:r>
              <a:rPr lang="fr-FR" sz="1600" b="1" i="1" baseline="0" dirty="0" err="1" smtClean="0">
                <a:solidFill>
                  <a:srgbClr val="00B0F0"/>
                </a:solidFill>
              </a:rPr>
              <a:t>coriacea</a:t>
            </a:r>
            <a:r>
              <a:rPr lang="fr-FR" sz="1800" b="1" i="0" baseline="0" dirty="0" smtClean="0">
                <a:solidFill>
                  <a:srgbClr val="00B0F0"/>
                </a:solidFill>
              </a:rPr>
              <a:t>)</a:t>
            </a:r>
            <a:endParaRPr lang="fr-FR" sz="1800" b="1" dirty="0">
              <a:solidFill>
                <a:srgbClr val="00B0F0"/>
              </a:solidFill>
            </a:endParaRP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bg1"/>
              </a:solidFill>
              <a:latin typeface="+mn-lt"/>
              <a:ea typeface="+mn-ea"/>
              <a:cs typeface="+mn-cs"/>
            </a:defRPr>
          </a:pPr>
          <a:endParaRPr lang="fr-FR"/>
        </a:p>
      </c:txPr>
    </c:title>
    <c:autoTitleDeleted val="0"/>
    <c:plotArea>
      <c:layout/>
      <c:barChart>
        <c:barDir val="col"/>
        <c:grouping val="clustered"/>
        <c:varyColors val="0"/>
        <c:ser>
          <c:idx val="3"/>
          <c:order val="1"/>
          <c:tx>
            <c:strRef>
              <c:f>Compil_3sp!$A$17</c:f>
              <c:strCache>
                <c:ptCount val="1"/>
                <c:pt idx="0">
                  <c:v>Femelles id Dc (Ouest)</c:v>
                </c:pt>
              </c:strCache>
            </c:strRef>
          </c:tx>
          <c:spPr>
            <a:solidFill>
              <a:srgbClr val="00B0F0"/>
            </a:solidFill>
            <a:ln>
              <a:noFill/>
            </a:ln>
            <a:effectLst/>
          </c:spPr>
          <c:invertIfNegative val="0"/>
          <c:cat>
            <c:numRef>
              <c:f>Compil_3sp!$B$11:$R$11</c:f>
              <c:numCache>
                <c:formatCode>General</c:formatCode>
                <c:ptCount val="17"/>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pt idx="14">
                  <c:v>2016</c:v>
                </c:pt>
                <c:pt idx="15">
                  <c:v>2017</c:v>
                </c:pt>
                <c:pt idx="16">
                  <c:v>2018</c:v>
                </c:pt>
              </c:numCache>
            </c:numRef>
          </c:cat>
          <c:val>
            <c:numRef>
              <c:f>Compil_3sp!$B$17:$R$17</c:f>
              <c:numCache>
                <c:formatCode>General</c:formatCode>
                <c:ptCount val="17"/>
                <c:pt idx="3">
                  <c:v>3435</c:v>
                </c:pt>
                <c:pt idx="4">
                  <c:v>1404</c:v>
                </c:pt>
                <c:pt idx="5">
                  <c:v>1708</c:v>
                </c:pt>
                <c:pt idx="7">
                  <c:v>2155</c:v>
                </c:pt>
                <c:pt idx="8">
                  <c:v>808</c:v>
                </c:pt>
                <c:pt idx="9">
                  <c:v>701</c:v>
                </c:pt>
                <c:pt idx="10">
                  <c:v>372</c:v>
                </c:pt>
                <c:pt idx="11">
                  <c:v>501</c:v>
                </c:pt>
                <c:pt idx="12">
                  <c:v>559</c:v>
                </c:pt>
                <c:pt idx="13">
                  <c:v>256</c:v>
                </c:pt>
                <c:pt idx="14">
                  <c:v>162</c:v>
                </c:pt>
                <c:pt idx="15">
                  <c:v>59</c:v>
                </c:pt>
              </c:numCache>
            </c:numRef>
          </c:val>
          <c:extLst>
            <c:ext xmlns:c16="http://schemas.microsoft.com/office/drawing/2014/chart" uri="{C3380CC4-5D6E-409C-BE32-E72D297353CC}">
              <c16:uniqueId val="{00000000-D106-4F94-8CB4-D8756D72C9AE}"/>
            </c:ext>
          </c:extLst>
        </c:ser>
        <c:dLbls>
          <c:showLegendKey val="0"/>
          <c:showVal val="0"/>
          <c:showCatName val="0"/>
          <c:showSerName val="0"/>
          <c:showPercent val="0"/>
          <c:showBubbleSize val="0"/>
        </c:dLbls>
        <c:gapWidth val="219"/>
        <c:overlap val="-27"/>
        <c:axId val="94724864"/>
        <c:axId val="94726784"/>
      </c:barChart>
      <c:lineChart>
        <c:grouping val="standard"/>
        <c:varyColors val="0"/>
        <c:ser>
          <c:idx val="1"/>
          <c:order val="0"/>
          <c:tx>
            <c:strRef>
              <c:f>Compil_3sp!$A$13</c:f>
              <c:strCache>
                <c:ptCount val="1"/>
                <c:pt idx="0">
                  <c:v>Ponte Dc (Ouest)</c:v>
                </c:pt>
              </c:strCache>
            </c:strRef>
          </c:tx>
          <c:spPr>
            <a:ln w="28575" cap="rnd">
              <a:solidFill>
                <a:srgbClr val="00B0F0"/>
              </a:solidFill>
              <a:round/>
            </a:ln>
            <a:effectLst/>
          </c:spPr>
          <c:marker>
            <c:symbol val="circle"/>
            <c:size val="5"/>
            <c:spPr>
              <a:solidFill>
                <a:srgbClr val="00B0F0"/>
              </a:solidFill>
              <a:ln w="9525">
                <a:solidFill>
                  <a:srgbClr val="00B0F0"/>
                </a:solidFill>
              </a:ln>
              <a:effectLst/>
            </c:spPr>
          </c:marker>
          <c:cat>
            <c:numRef>
              <c:f>Compil_3sp!$B$11:$R$11</c:f>
              <c:numCache>
                <c:formatCode>General</c:formatCode>
                <c:ptCount val="17"/>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pt idx="14">
                  <c:v>2016</c:v>
                </c:pt>
                <c:pt idx="15">
                  <c:v>2017</c:v>
                </c:pt>
                <c:pt idx="16">
                  <c:v>2018</c:v>
                </c:pt>
              </c:numCache>
            </c:numRef>
          </c:cat>
          <c:val>
            <c:numRef>
              <c:f>Compil_3sp!$B$13:$R$13</c:f>
              <c:numCache>
                <c:formatCode>General</c:formatCode>
                <c:ptCount val="17"/>
                <c:pt idx="0">
                  <c:v>3445</c:v>
                </c:pt>
                <c:pt idx="1">
                  <c:v>5488</c:v>
                </c:pt>
                <c:pt idx="2">
                  <c:v>4511</c:v>
                </c:pt>
                <c:pt idx="3">
                  <c:v>6355</c:v>
                </c:pt>
                <c:pt idx="4">
                  <c:v>2370</c:v>
                </c:pt>
                <c:pt idx="5">
                  <c:v>6122</c:v>
                </c:pt>
                <c:pt idx="6">
                  <c:v>3576</c:v>
                </c:pt>
                <c:pt idx="7">
                  <c:v>6792</c:v>
                </c:pt>
                <c:pt idx="8">
                  <c:v>4114</c:v>
                </c:pt>
                <c:pt idx="9">
                  <c:v>3150</c:v>
                </c:pt>
                <c:pt idx="10">
                  <c:v>1860</c:v>
                </c:pt>
                <c:pt idx="11">
                  <c:v>1506</c:v>
                </c:pt>
                <c:pt idx="12">
                  <c:v>1047</c:v>
                </c:pt>
                <c:pt idx="13">
                  <c:v>483</c:v>
                </c:pt>
                <c:pt idx="14">
                  <c:v>437</c:v>
                </c:pt>
                <c:pt idx="15">
                  <c:v>157</c:v>
                </c:pt>
                <c:pt idx="16">
                  <c:v>222</c:v>
                </c:pt>
              </c:numCache>
            </c:numRef>
          </c:val>
          <c:smooth val="0"/>
          <c:extLst>
            <c:ext xmlns:c16="http://schemas.microsoft.com/office/drawing/2014/chart" uri="{C3380CC4-5D6E-409C-BE32-E72D297353CC}">
              <c16:uniqueId val="{00000001-D106-4F94-8CB4-D8756D72C9AE}"/>
            </c:ext>
          </c:extLst>
        </c:ser>
        <c:dLbls>
          <c:showLegendKey val="0"/>
          <c:showVal val="0"/>
          <c:showCatName val="0"/>
          <c:showSerName val="0"/>
          <c:showPercent val="0"/>
          <c:showBubbleSize val="0"/>
        </c:dLbls>
        <c:marker val="1"/>
        <c:smooth val="0"/>
        <c:axId val="94724864"/>
        <c:axId val="94726784"/>
      </c:lineChart>
      <c:catAx>
        <c:axId val="947248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chemeClr val="bg1"/>
                </a:solidFill>
                <a:latin typeface="+mn-lt"/>
                <a:ea typeface="+mn-ea"/>
                <a:cs typeface="+mn-cs"/>
              </a:defRPr>
            </a:pPr>
            <a:endParaRPr lang="fr-FR"/>
          </a:p>
        </c:txPr>
        <c:crossAx val="94726784"/>
        <c:crosses val="autoZero"/>
        <c:auto val="1"/>
        <c:lblAlgn val="ctr"/>
        <c:lblOffset val="100"/>
        <c:noMultiLvlLbl val="0"/>
      </c:catAx>
      <c:valAx>
        <c:axId val="94726784"/>
        <c:scaling>
          <c:orientation val="minMax"/>
          <c:max val="100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1" i="0" u="none" strike="noStrike" kern="1200" baseline="0">
                <a:solidFill>
                  <a:schemeClr val="bg1"/>
                </a:solidFill>
                <a:latin typeface="+mn-lt"/>
                <a:ea typeface="+mn-ea"/>
                <a:cs typeface="+mn-cs"/>
              </a:defRPr>
            </a:pPr>
            <a:endParaRPr lang="fr-FR"/>
          </a:p>
        </c:txPr>
        <c:crossAx val="94724864"/>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400" b="1" i="0" u="none" strike="noStrike" kern="1200" baseline="0">
              <a:solidFill>
                <a:schemeClr val="bg1"/>
              </a:solidFill>
              <a:latin typeface="+mn-lt"/>
              <a:ea typeface="+mn-ea"/>
              <a:cs typeface="+mn-cs"/>
            </a:defRPr>
          </a:pPr>
          <a:endParaRPr lang="fr-FR"/>
        </a:p>
      </c:txPr>
    </c:legend>
    <c:plotVisOnly val="1"/>
    <c:dispBlanksAs val="gap"/>
    <c:showDLblsOverMax val="0"/>
  </c:chart>
  <c:spPr>
    <a:solidFill>
      <a:schemeClr val="tx1"/>
    </a:solidFill>
    <a:ln>
      <a:noFill/>
    </a:ln>
    <a:effectLst/>
  </c:spPr>
  <c:txPr>
    <a:bodyPr/>
    <a:lstStyle/>
    <a:p>
      <a:pPr>
        <a:defRPr/>
      </a:pPr>
      <a:endParaRPr lang="fr-FR"/>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marR="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white"/>
                </a:solidFill>
                <a:latin typeface="+mn-lt"/>
                <a:ea typeface="+mn-ea"/>
                <a:cs typeface="+mn-cs"/>
              </a:defRPr>
            </a:pPr>
            <a:r>
              <a:rPr lang="fr-FR" sz="1800" b="1" dirty="0" err="1" smtClean="0">
                <a:solidFill>
                  <a:schemeClr val="bg1"/>
                </a:solidFill>
              </a:rPr>
              <a:t>Nesting</a:t>
            </a:r>
            <a:r>
              <a:rPr lang="fr-FR" sz="1800" b="1" baseline="0" dirty="0" smtClean="0">
                <a:solidFill>
                  <a:schemeClr val="bg1"/>
                </a:solidFill>
              </a:rPr>
              <a:t> </a:t>
            </a:r>
            <a:r>
              <a:rPr lang="fr-FR" sz="1800" b="1" baseline="0" dirty="0" err="1" smtClean="0">
                <a:solidFill>
                  <a:schemeClr val="bg1"/>
                </a:solidFill>
              </a:rPr>
              <a:t>activity</a:t>
            </a:r>
            <a:r>
              <a:rPr lang="fr-FR" sz="1800" b="1" baseline="0" dirty="0" smtClean="0">
                <a:solidFill>
                  <a:schemeClr val="bg1"/>
                </a:solidFill>
              </a:rPr>
              <a:t> </a:t>
            </a:r>
            <a:r>
              <a:rPr lang="fr-FR" sz="1800" b="1" baseline="0" dirty="0" err="1" smtClean="0">
                <a:solidFill>
                  <a:schemeClr val="bg1"/>
                </a:solidFill>
              </a:rPr>
              <a:t>from</a:t>
            </a:r>
            <a:r>
              <a:rPr lang="fr-FR" sz="1800" b="1" baseline="0" dirty="0" smtClean="0">
                <a:solidFill>
                  <a:schemeClr val="bg1"/>
                </a:solidFill>
              </a:rPr>
              <a:t> 2002 to </a:t>
            </a:r>
            <a:r>
              <a:rPr lang="fr-FR" sz="1800" b="1" baseline="0" dirty="0">
                <a:solidFill>
                  <a:schemeClr val="bg1"/>
                </a:solidFill>
              </a:rPr>
              <a:t>2018 </a:t>
            </a:r>
            <a:r>
              <a:rPr lang="fr-FR" sz="1800" b="1" baseline="0" dirty="0" smtClean="0">
                <a:solidFill>
                  <a:schemeClr val="bg1"/>
                </a:solidFill>
              </a:rPr>
              <a:t>in </a:t>
            </a:r>
            <a:r>
              <a:rPr lang="fr-FR" sz="1800" b="1" baseline="0" dirty="0" smtClean="0">
                <a:solidFill>
                  <a:srgbClr val="FFFF00"/>
                </a:solidFill>
              </a:rPr>
              <a:t>western FG</a:t>
            </a:r>
            <a:r>
              <a:rPr lang="fr-FR" sz="1800" b="1" baseline="0" dirty="0" smtClean="0">
                <a:solidFill>
                  <a:schemeClr val="bg1"/>
                </a:solidFill>
              </a:rPr>
              <a:t>: </a:t>
            </a:r>
            <a:r>
              <a:rPr lang="fr-FR" sz="1800" b="1" baseline="0" dirty="0" err="1" smtClean="0">
                <a:solidFill>
                  <a:schemeClr val="bg1"/>
                </a:solidFill>
              </a:rPr>
              <a:t>nest</a:t>
            </a:r>
            <a:r>
              <a:rPr lang="fr-FR" sz="1800" b="1" baseline="0" dirty="0" smtClean="0">
                <a:solidFill>
                  <a:schemeClr val="bg1"/>
                </a:solidFill>
              </a:rPr>
              <a:t> </a:t>
            </a:r>
            <a:r>
              <a:rPr lang="fr-FR" sz="1800" b="1" baseline="0" dirty="0" err="1" smtClean="0">
                <a:solidFill>
                  <a:schemeClr val="bg1"/>
                </a:solidFill>
              </a:rPr>
              <a:t>counts</a:t>
            </a:r>
            <a:r>
              <a:rPr lang="fr-FR" sz="1800" b="1" baseline="0" dirty="0" smtClean="0">
                <a:solidFill>
                  <a:schemeClr val="bg1"/>
                </a:solidFill>
              </a:rPr>
              <a:t> (line) for the </a:t>
            </a:r>
            <a:r>
              <a:rPr lang="fr-FR" sz="1800" b="1" baseline="0" dirty="0" err="1" smtClean="0">
                <a:solidFill>
                  <a:srgbClr val="00B0F0"/>
                </a:solidFill>
              </a:rPr>
              <a:t>Leatherback</a:t>
            </a:r>
            <a:r>
              <a:rPr lang="fr-FR" sz="1800" b="1" baseline="0" dirty="0" smtClean="0">
                <a:solidFill>
                  <a:schemeClr val="bg1"/>
                </a:solidFill>
              </a:rPr>
              <a:t> and the </a:t>
            </a:r>
            <a:r>
              <a:rPr lang="fr-FR" sz="1800" b="1" baseline="0" dirty="0" smtClean="0">
                <a:solidFill>
                  <a:srgbClr val="92D050"/>
                </a:solidFill>
              </a:rPr>
              <a:t>Green</a:t>
            </a:r>
            <a:endParaRPr lang="fr-FR" sz="1800" b="1" dirty="0">
              <a:solidFill>
                <a:srgbClr val="92D050"/>
              </a:solidFill>
            </a:endParaRPr>
          </a:p>
        </c:rich>
      </c:tx>
      <c:layout/>
      <c:overlay val="0"/>
      <c:spPr>
        <a:noFill/>
        <a:ln>
          <a:noFill/>
        </a:ln>
        <a:effectLst/>
      </c:spPr>
      <c:txPr>
        <a:bodyPr rot="0" spcFirstLastPara="1" vertOverflow="ellipsis" vert="horz" wrap="square" anchor="ctr" anchorCtr="1"/>
        <a:lstStyle/>
        <a:p>
          <a:pPr marL="0" marR="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white"/>
              </a:solidFill>
              <a:latin typeface="+mn-lt"/>
              <a:ea typeface="+mn-ea"/>
              <a:cs typeface="+mn-cs"/>
            </a:defRPr>
          </a:pPr>
          <a:endParaRPr lang="fr-FR"/>
        </a:p>
      </c:txPr>
    </c:title>
    <c:autoTitleDeleted val="0"/>
    <c:plotArea>
      <c:layout/>
      <c:lineChart>
        <c:grouping val="standard"/>
        <c:varyColors val="0"/>
        <c:ser>
          <c:idx val="1"/>
          <c:order val="0"/>
          <c:tx>
            <c:strRef>
              <c:f>Compil_3sp!$A$13</c:f>
              <c:strCache>
                <c:ptCount val="1"/>
                <c:pt idx="0">
                  <c:v>Ponte Dc (Ouest)</c:v>
                </c:pt>
              </c:strCache>
            </c:strRef>
          </c:tx>
          <c:spPr>
            <a:ln w="28575" cap="rnd">
              <a:solidFill>
                <a:srgbClr val="00B0F0"/>
              </a:solidFill>
              <a:round/>
            </a:ln>
            <a:effectLst/>
          </c:spPr>
          <c:marker>
            <c:symbol val="circle"/>
            <c:size val="5"/>
            <c:spPr>
              <a:solidFill>
                <a:srgbClr val="00B0F0"/>
              </a:solidFill>
              <a:ln w="9525">
                <a:solidFill>
                  <a:srgbClr val="00B0F0"/>
                </a:solidFill>
              </a:ln>
              <a:effectLst/>
            </c:spPr>
          </c:marker>
          <c:cat>
            <c:numRef>
              <c:f>Compil_3sp!$B$11:$R$11</c:f>
              <c:numCache>
                <c:formatCode>General</c:formatCode>
                <c:ptCount val="17"/>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pt idx="14">
                  <c:v>2016</c:v>
                </c:pt>
                <c:pt idx="15">
                  <c:v>2017</c:v>
                </c:pt>
                <c:pt idx="16">
                  <c:v>2018</c:v>
                </c:pt>
              </c:numCache>
            </c:numRef>
          </c:cat>
          <c:val>
            <c:numRef>
              <c:f>Compil_3sp!$B$13:$R$13</c:f>
              <c:numCache>
                <c:formatCode>General</c:formatCode>
                <c:ptCount val="17"/>
                <c:pt idx="0">
                  <c:v>3445</c:v>
                </c:pt>
                <c:pt idx="1">
                  <c:v>5488</c:v>
                </c:pt>
                <c:pt idx="2">
                  <c:v>4511</c:v>
                </c:pt>
                <c:pt idx="3">
                  <c:v>6355</c:v>
                </c:pt>
                <c:pt idx="4">
                  <c:v>2370</c:v>
                </c:pt>
                <c:pt idx="5">
                  <c:v>6122</c:v>
                </c:pt>
                <c:pt idx="6">
                  <c:v>3576</c:v>
                </c:pt>
                <c:pt idx="7">
                  <c:v>6792</c:v>
                </c:pt>
                <c:pt idx="8">
                  <c:v>4114</c:v>
                </c:pt>
                <c:pt idx="9">
                  <c:v>3150</c:v>
                </c:pt>
                <c:pt idx="10">
                  <c:v>1860</c:v>
                </c:pt>
                <c:pt idx="11">
                  <c:v>1506</c:v>
                </c:pt>
                <c:pt idx="12">
                  <c:v>1047</c:v>
                </c:pt>
                <c:pt idx="13">
                  <c:v>483</c:v>
                </c:pt>
                <c:pt idx="14">
                  <c:v>437</c:v>
                </c:pt>
                <c:pt idx="15">
                  <c:v>157</c:v>
                </c:pt>
                <c:pt idx="16">
                  <c:v>222</c:v>
                </c:pt>
              </c:numCache>
            </c:numRef>
          </c:val>
          <c:smooth val="0"/>
          <c:extLst>
            <c:ext xmlns:c16="http://schemas.microsoft.com/office/drawing/2014/chart" uri="{C3380CC4-5D6E-409C-BE32-E72D297353CC}">
              <c16:uniqueId val="{00000002-B31F-4F29-A06B-0111F30B2AE7}"/>
            </c:ext>
          </c:extLst>
        </c:ser>
        <c:ser>
          <c:idx val="4"/>
          <c:order val="1"/>
          <c:tx>
            <c:strRef>
              <c:f>Compil_3sp!$A$14</c:f>
              <c:strCache>
                <c:ptCount val="1"/>
                <c:pt idx="0">
                  <c:v>Ponte Cm (Ouest)</c:v>
                </c:pt>
              </c:strCache>
            </c:strRef>
          </c:tx>
          <c:spPr>
            <a:ln w="28575" cap="rnd">
              <a:solidFill>
                <a:srgbClr val="92D050"/>
              </a:solidFill>
              <a:round/>
            </a:ln>
            <a:effectLst/>
          </c:spPr>
          <c:marker>
            <c:symbol val="circle"/>
            <c:size val="5"/>
            <c:spPr>
              <a:solidFill>
                <a:srgbClr val="92D050"/>
              </a:solidFill>
              <a:ln w="9525">
                <a:solidFill>
                  <a:srgbClr val="92D050"/>
                </a:solidFill>
              </a:ln>
              <a:effectLst/>
            </c:spPr>
          </c:marker>
          <c:cat>
            <c:numRef>
              <c:f>Compil_3sp!$B$11:$R$11</c:f>
              <c:numCache>
                <c:formatCode>General</c:formatCode>
                <c:ptCount val="17"/>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pt idx="14">
                  <c:v>2016</c:v>
                </c:pt>
                <c:pt idx="15">
                  <c:v>2017</c:v>
                </c:pt>
                <c:pt idx="16">
                  <c:v>2018</c:v>
                </c:pt>
              </c:numCache>
            </c:numRef>
          </c:cat>
          <c:val>
            <c:numRef>
              <c:f>Compil_3sp!$B$14:$R$14</c:f>
              <c:numCache>
                <c:formatCode>General</c:formatCode>
                <c:ptCount val="17"/>
                <c:pt idx="0">
                  <c:v>799</c:v>
                </c:pt>
                <c:pt idx="1">
                  <c:v>774</c:v>
                </c:pt>
                <c:pt idx="2">
                  <c:v>1566</c:v>
                </c:pt>
                <c:pt idx="3">
                  <c:v>524</c:v>
                </c:pt>
                <c:pt idx="4">
                  <c:v>2406</c:v>
                </c:pt>
                <c:pt idx="5">
                  <c:v>747</c:v>
                </c:pt>
                <c:pt idx="6">
                  <c:v>3158</c:v>
                </c:pt>
                <c:pt idx="7">
                  <c:v>1767</c:v>
                </c:pt>
                <c:pt idx="8">
                  <c:v>4551</c:v>
                </c:pt>
                <c:pt idx="9">
                  <c:v>2158</c:v>
                </c:pt>
                <c:pt idx="10">
                  <c:v>2066</c:v>
                </c:pt>
                <c:pt idx="11">
                  <c:v>4516</c:v>
                </c:pt>
                <c:pt idx="12">
                  <c:v>1001</c:v>
                </c:pt>
                <c:pt idx="13">
                  <c:v>2228</c:v>
                </c:pt>
                <c:pt idx="14">
                  <c:v>770</c:v>
                </c:pt>
                <c:pt idx="15">
                  <c:v>2318</c:v>
                </c:pt>
                <c:pt idx="16">
                  <c:v>804</c:v>
                </c:pt>
              </c:numCache>
            </c:numRef>
          </c:val>
          <c:smooth val="0"/>
          <c:extLst>
            <c:ext xmlns:c16="http://schemas.microsoft.com/office/drawing/2014/chart" uri="{C3380CC4-5D6E-409C-BE32-E72D297353CC}">
              <c16:uniqueId val="{00000003-B31F-4F29-A06B-0111F30B2AE7}"/>
            </c:ext>
          </c:extLst>
        </c:ser>
        <c:dLbls>
          <c:showLegendKey val="0"/>
          <c:showVal val="0"/>
          <c:showCatName val="0"/>
          <c:showSerName val="0"/>
          <c:showPercent val="0"/>
          <c:showBubbleSize val="0"/>
        </c:dLbls>
        <c:marker val="1"/>
        <c:smooth val="0"/>
        <c:axId val="94954624"/>
        <c:axId val="94956544"/>
      </c:lineChart>
      <c:catAx>
        <c:axId val="949546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chemeClr val="bg1"/>
                </a:solidFill>
                <a:latin typeface="+mn-lt"/>
                <a:ea typeface="+mn-ea"/>
                <a:cs typeface="+mn-cs"/>
              </a:defRPr>
            </a:pPr>
            <a:endParaRPr lang="fr-FR"/>
          </a:p>
        </c:txPr>
        <c:crossAx val="94956544"/>
        <c:crosses val="autoZero"/>
        <c:auto val="1"/>
        <c:lblAlgn val="ctr"/>
        <c:lblOffset val="100"/>
        <c:noMultiLvlLbl val="0"/>
      </c:catAx>
      <c:valAx>
        <c:axId val="94956544"/>
        <c:scaling>
          <c:orientation val="minMax"/>
          <c:max val="100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1" i="0" u="none" strike="noStrike" kern="1200" baseline="0">
                <a:solidFill>
                  <a:schemeClr val="bg1"/>
                </a:solidFill>
                <a:latin typeface="+mn-lt"/>
                <a:ea typeface="+mn-ea"/>
                <a:cs typeface="+mn-cs"/>
              </a:defRPr>
            </a:pPr>
            <a:endParaRPr lang="fr-FR"/>
          </a:p>
        </c:txPr>
        <c:crossAx val="94954624"/>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400" b="1" i="0" u="none" strike="noStrike" kern="1200" baseline="0">
              <a:solidFill>
                <a:schemeClr val="bg1"/>
              </a:solidFill>
              <a:latin typeface="+mn-lt"/>
              <a:ea typeface="+mn-ea"/>
              <a:cs typeface="+mn-cs"/>
            </a:defRPr>
          </a:pPr>
          <a:endParaRPr lang="fr-FR"/>
        </a:p>
      </c:txPr>
    </c:legend>
    <c:plotVisOnly val="1"/>
    <c:dispBlanksAs val="gap"/>
    <c:showDLblsOverMax val="0"/>
  </c:chart>
  <c:spPr>
    <a:solidFill>
      <a:schemeClr val="tx1"/>
    </a:solidFill>
    <a:ln>
      <a:noFill/>
    </a:ln>
    <a:effectLst/>
  </c:spPr>
  <c:txPr>
    <a:bodyPr/>
    <a:lstStyle/>
    <a:p>
      <a:pPr>
        <a:defRPr/>
      </a:pPr>
      <a:endParaRPr lang="fr-FR"/>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bg1"/>
                </a:solidFill>
                <a:latin typeface="+mn-lt"/>
                <a:ea typeface="+mn-ea"/>
                <a:cs typeface="+mn-cs"/>
              </a:defRPr>
            </a:pPr>
            <a:r>
              <a:rPr lang="fr-FR" sz="1800" b="1" i="0" baseline="0" dirty="0" err="1" smtClean="0">
                <a:solidFill>
                  <a:schemeClr val="bg1"/>
                </a:solidFill>
                <a:effectLst/>
              </a:rPr>
              <a:t>Nesting</a:t>
            </a:r>
            <a:r>
              <a:rPr lang="fr-FR" sz="1800" b="1" i="0" baseline="0" dirty="0" smtClean="0">
                <a:solidFill>
                  <a:schemeClr val="bg1"/>
                </a:solidFill>
                <a:effectLst/>
              </a:rPr>
              <a:t> </a:t>
            </a:r>
            <a:r>
              <a:rPr lang="fr-FR" sz="1800" b="1" i="0" baseline="0" dirty="0" err="1" smtClean="0">
                <a:solidFill>
                  <a:schemeClr val="bg1"/>
                </a:solidFill>
                <a:effectLst/>
              </a:rPr>
              <a:t>activity</a:t>
            </a:r>
            <a:r>
              <a:rPr lang="fr-FR" sz="1800" b="1" i="0" baseline="0" dirty="0" smtClean="0">
                <a:solidFill>
                  <a:schemeClr val="bg1"/>
                </a:solidFill>
                <a:effectLst/>
              </a:rPr>
              <a:t> </a:t>
            </a:r>
            <a:r>
              <a:rPr lang="fr-FR" sz="1800" b="1" i="0" baseline="0" dirty="0" err="1" smtClean="0">
                <a:solidFill>
                  <a:schemeClr val="bg1"/>
                </a:solidFill>
                <a:effectLst/>
              </a:rPr>
              <a:t>from</a:t>
            </a:r>
            <a:r>
              <a:rPr lang="fr-FR" sz="1800" b="1" i="0" baseline="0" dirty="0" smtClean="0">
                <a:solidFill>
                  <a:schemeClr val="bg1"/>
                </a:solidFill>
                <a:effectLst/>
              </a:rPr>
              <a:t> 2002 to 2018 in </a:t>
            </a:r>
            <a:r>
              <a:rPr lang="fr-FR" sz="1800" b="1" i="0" baseline="0" dirty="0" err="1" smtClean="0">
                <a:solidFill>
                  <a:srgbClr val="FF00DD"/>
                </a:solidFill>
                <a:effectLst/>
              </a:rPr>
              <a:t>eastern</a:t>
            </a:r>
            <a:r>
              <a:rPr lang="fr-FR" sz="1800" b="1" i="0" baseline="0" dirty="0" smtClean="0">
                <a:solidFill>
                  <a:schemeClr val="bg1"/>
                </a:solidFill>
                <a:effectLst/>
              </a:rPr>
              <a:t> and </a:t>
            </a:r>
            <a:r>
              <a:rPr lang="fr-FR" sz="1800" b="1" i="0" baseline="0" dirty="0" smtClean="0">
                <a:solidFill>
                  <a:srgbClr val="FFFF00"/>
                </a:solidFill>
                <a:effectLst/>
              </a:rPr>
              <a:t>western FG</a:t>
            </a:r>
            <a:r>
              <a:rPr lang="fr-FR" sz="1800" b="1" i="0" baseline="0" dirty="0" smtClean="0">
                <a:solidFill>
                  <a:schemeClr val="bg1"/>
                </a:solidFill>
                <a:effectLst/>
              </a:rPr>
              <a:t>: </a:t>
            </a:r>
            <a:r>
              <a:rPr lang="fr-FR" sz="1800" b="1" i="0" baseline="0" dirty="0" err="1" smtClean="0">
                <a:solidFill>
                  <a:schemeClr val="bg1"/>
                </a:solidFill>
                <a:effectLst/>
              </a:rPr>
              <a:t>nest</a:t>
            </a:r>
            <a:r>
              <a:rPr lang="fr-FR" sz="1800" b="1" i="0" baseline="0" dirty="0" smtClean="0">
                <a:solidFill>
                  <a:schemeClr val="bg1"/>
                </a:solidFill>
                <a:effectLst/>
              </a:rPr>
              <a:t> </a:t>
            </a:r>
            <a:r>
              <a:rPr lang="fr-FR" sz="1800" b="1" i="0" baseline="0" dirty="0" err="1" smtClean="0">
                <a:solidFill>
                  <a:schemeClr val="bg1"/>
                </a:solidFill>
                <a:effectLst/>
              </a:rPr>
              <a:t>counts</a:t>
            </a:r>
            <a:r>
              <a:rPr lang="fr-FR" sz="1800" b="1" i="0" baseline="0" dirty="0" smtClean="0">
                <a:solidFill>
                  <a:schemeClr val="bg1"/>
                </a:solidFill>
                <a:effectLst/>
              </a:rPr>
              <a:t> for the </a:t>
            </a:r>
            <a:r>
              <a:rPr lang="fr-FR" sz="1800" b="1" i="0" baseline="0" dirty="0" err="1" smtClean="0">
                <a:solidFill>
                  <a:srgbClr val="0070C0"/>
                </a:solidFill>
                <a:effectLst/>
              </a:rPr>
              <a:t>Leatherback</a:t>
            </a:r>
            <a:endParaRPr lang="fr-FR" sz="1200" dirty="0">
              <a:solidFill>
                <a:srgbClr val="0070C0"/>
              </a:solidFill>
              <a:effectLst/>
            </a:endParaRPr>
          </a:p>
        </c:rich>
      </c:tx>
      <c:layout>
        <c:manualLayout>
          <c:xMode val="edge"/>
          <c:yMode val="edge"/>
          <c:x val="0.13177061822496067"/>
          <c:y val="3.269744691004537E-2"/>
        </c:manualLayout>
      </c:layout>
      <c:overlay val="0"/>
      <c:spPr>
        <a:noFill/>
        <a:ln w="25400">
          <a:noFill/>
        </a:ln>
      </c:spPr>
    </c:title>
    <c:autoTitleDeleted val="0"/>
    <c:plotArea>
      <c:layout/>
      <c:lineChart>
        <c:grouping val="standard"/>
        <c:varyColors val="0"/>
        <c:ser>
          <c:idx val="0"/>
          <c:order val="0"/>
          <c:tx>
            <c:strRef>
              <c:f>'Dermochelys coriacea'!$A$12</c:f>
              <c:strCache>
                <c:ptCount val="1"/>
                <c:pt idx="0">
                  <c:v>Ponte Dc (Est)</c:v>
                </c:pt>
              </c:strCache>
            </c:strRef>
          </c:tx>
          <c:spPr>
            <a:ln w="28575" cap="rnd">
              <a:solidFill>
                <a:srgbClr val="0070C0"/>
              </a:solidFill>
              <a:round/>
            </a:ln>
            <a:effectLst/>
          </c:spPr>
          <c:marker>
            <c:symbol val="circle"/>
            <c:size val="5"/>
            <c:spPr>
              <a:solidFill>
                <a:srgbClr val="0070C0"/>
              </a:solidFill>
              <a:ln w="9525">
                <a:solidFill>
                  <a:srgbClr val="0070C0"/>
                </a:solidFill>
              </a:ln>
              <a:effectLst/>
            </c:spPr>
          </c:marker>
          <c:cat>
            <c:numRef>
              <c:f>'Dermochelys coriacea'!$B$11:$R$11</c:f>
              <c:numCache>
                <c:formatCode>General</c:formatCode>
                <c:ptCount val="17"/>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pt idx="14">
                  <c:v>2016</c:v>
                </c:pt>
                <c:pt idx="15">
                  <c:v>2017</c:v>
                </c:pt>
                <c:pt idx="16">
                  <c:v>2018</c:v>
                </c:pt>
              </c:numCache>
            </c:numRef>
          </c:cat>
          <c:val>
            <c:numRef>
              <c:f>'Dermochelys coriacea'!$B$12:$R$12</c:f>
              <c:numCache>
                <c:formatCode>General</c:formatCode>
                <c:ptCount val="17"/>
                <c:pt idx="0">
                  <c:v>408</c:v>
                </c:pt>
                <c:pt idx="1">
                  <c:v>1344</c:v>
                </c:pt>
                <c:pt idx="2">
                  <c:v>1403</c:v>
                </c:pt>
                <c:pt idx="3">
                  <c:v>2246</c:v>
                </c:pt>
                <c:pt idx="4">
                  <c:v>1786</c:v>
                </c:pt>
                <c:pt idx="5">
                  <c:v>4727</c:v>
                </c:pt>
                <c:pt idx="6">
                  <c:v>6325</c:v>
                </c:pt>
                <c:pt idx="7">
                  <c:v>9517</c:v>
                </c:pt>
                <c:pt idx="8">
                  <c:v>6486</c:v>
                </c:pt>
                <c:pt idx="9">
                  <c:v>5089</c:v>
                </c:pt>
                <c:pt idx="10">
                  <c:v>3667</c:v>
                </c:pt>
                <c:pt idx="11">
                  <c:v>5365</c:v>
                </c:pt>
                <c:pt idx="12">
                  <c:v>5473</c:v>
                </c:pt>
                <c:pt idx="13">
                  <c:v>3953</c:v>
                </c:pt>
                <c:pt idx="14">
                  <c:v>2807</c:v>
                </c:pt>
                <c:pt idx="15">
                  <c:v>1098</c:v>
                </c:pt>
              </c:numCache>
            </c:numRef>
          </c:val>
          <c:smooth val="0"/>
          <c:extLst>
            <c:ext xmlns:c16="http://schemas.microsoft.com/office/drawing/2014/chart" uri="{C3380CC4-5D6E-409C-BE32-E72D297353CC}">
              <c16:uniqueId val="{00000002-EB51-4156-BB89-CF30F203AC62}"/>
            </c:ext>
          </c:extLst>
        </c:ser>
        <c:ser>
          <c:idx val="1"/>
          <c:order val="1"/>
          <c:tx>
            <c:strRef>
              <c:f>'Dermochelys coriacea'!$A$13</c:f>
              <c:strCache>
                <c:ptCount val="1"/>
                <c:pt idx="0">
                  <c:v>Ponte Dc (Ouest)</c:v>
                </c:pt>
              </c:strCache>
            </c:strRef>
          </c:tx>
          <c:spPr>
            <a:ln w="28575" cap="rnd">
              <a:solidFill>
                <a:srgbClr val="00B0F0"/>
              </a:solidFill>
              <a:round/>
            </a:ln>
            <a:effectLst/>
          </c:spPr>
          <c:marker>
            <c:symbol val="circle"/>
            <c:size val="5"/>
            <c:spPr>
              <a:solidFill>
                <a:srgbClr val="00B0F0"/>
              </a:solidFill>
              <a:ln w="9525">
                <a:solidFill>
                  <a:srgbClr val="00B0F0"/>
                </a:solidFill>
              </a:ln>
              <a:effectLst/>
            </c:spPr>
          </c:marker>
          <c:cat>
            <c:numRef>
              <c:f>'Dermochelys coriacea'!$B$11:$R$11</c:f>
              <c:numCache>
                <c:formatCode>General</c:formatCode>
                <c:ptCount val="17"/>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pt idx="14">
                  <c:v>2016</c:v>
                </c:pt>
                <c:pt idx="15">
                  <c:v>2017</c:v>
                </c:pt>
                <c:pt idx="16">
                  <c:v>2018</c:v>
                </c:pt>
              </c:numCache>
            </c:numRef>
          </c:cat>
          <c:val>
            <c:numRef>
              <c:f>'Dermochelys coriacea'!$B$13:$R$13</c:f>
              <c:numCache>
                <c:formatCode>General</c:formatCode>
                <c:ptCount val="17"/>
                <c:pt idx="0">
                  <c:v>3445</c:v>
                </c:pt>
                <c:pt idx="1">
                  <c:v>5488</c:v>
                </c:pt>
                <c:pt idx="2">
                  <c:v>4511</c:v>
                </c:pt>
                <c:pt idx="3">
                  <c:v>6355</c:v>
                </c:pt>
                <c:pt idx="4">
                  <c:v>2370</c:v>
                </c:pt>
                <c:pt idx="5">
                  <c:v>6122</c:v>
                </c:pt>
                <c:pt idx="6">
                  <c:v>3576</c:v>
                </c:pt>
                <c:pt idx="7">
                  <c:v>6792</c:v>
                </c:pt>
                <c:pt idx="8">
                  <c:v>4114</c:v>
                </c:pt>
                <c:pt idx="9">
                  <c:v>3150</c:v>
                </c:pt>
                <c:pt idx="10">
                  <c:v>1860</c:v>
                </c:pt>
                <c:pt idx="11">
                  <c:v>1506</c:v>
                </c:pt>
                <c:pt idx="12">
                  <c:v>1047</c:v>
                </c:pt>
                <c:pt idx="13">
                  <c:v>483</c:v>
                </c:pt>
                <c:pt idx="14">
                  <c:v>437</c:v>
                </c:pt>
                <c:pt idx="15">
                  <c:v>157</c:v>
                </c:pt>
                <c:pt idx="16">
                  <c:v>222</c:v>
                </c:pt>
              </c:numCache>
            </c:numRef>
          </c:val>
          <c:smooth val="0"/>
          <c:extLst>
            <c:ext xmlns:c16="http://schemas.microsoft.com/office/drawing/2014/chart" uri="{C3380CC4-5D6E-409C-BE32-E72D297353CC}">
              <c16:uniqueId val="{00000003-EB51-4156-BB89-CF30F203AC62}"/>
            </c:ext>
          </c:extLst>
        </c:ser>
        <c:dLbls>
          <c:showLegendKey val="0"/>
          <c:showVal val="0"/>
          <c:showCatName val="0"/>
          <c:showSerName val="0"/>
          <c:showPercent val="0"/>
          <c:showBubbleSize val="0"/>
        </c:dLbls>
        <c:marker val="1"/>
        <c:smooth val="0"/>
        <c:axId val="96802304"/>
        <c:axId val="96804224"/>
      </c:lineChart>
      <c:catAx>
        <c:axId val="968023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chemeClr val="bg1"/>
                </a:solidFill>
                <a:latin typeface="+mn-lt"/>
                <a:ea typeface="+mn-ea"/>
                <a:cs typeface="+mn-cs"/>
              </a:defRPr>
            </a:pPr>
            <a:endParaRPr lang="fr-FR"/>
          </a:p>
        </c:txPr>
        <c:crossAx val="96804224"/>
        <c:crosses val="autoZero"/>
        <c:auto val="1"/>
        <c:lblAlgn val="ctr"/>
        <c:lblOffset val="100"/>
        <c:noMultiLvlLbl val="0"/>
      </c:catAx>
      <c:valAx>
        <c:axId val="9680422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ln w="6350">
            <a:noFill/>
          </a:ln>
        </c:spPr>
        <c:txPr>
          <a:bodyPr rot="-60000000" spcFirstLastPara="1" vertOverflow="ellipsis" vert="horz" wrap="square" anchor="ctr" anchorCtr="1"/>
          <a:lstStyle/>
          <a:p>
            <a:pPr>
              <a:defRPr sz="1600" b="1" i="0" u="none" strike="noStrike" kern="1200" baseline="0">
                <a:solidFill>
                  <a:schemeClr val="bg1"/>
                </a:solidFill>
                <a:latin typeface="+mn-lt"/>
                <a:ea typeface="+mn-ea"/>
                <a:cs typeface="+mn-cs"/>
              </a:defRPr>
            </a:pPr>
            <a:endParaRPr lang="fr-FR"/>
          </a:p>
        </c:txPr>
        <c:crossAx val="96802304"/>
        <c:crosses val="autoZero"/>
        <c:crossBetween val="between"/>
      </c:valAx>
      <c:spPr>
        <a:noFill/>
        <a:ln w="25400">
          <a:noFill/>
        </a:ln>
      </c:spPr>
    </c:plotArea>
    <c:legend>
      <c:legendPos val="b"/>
      <c:layout/>
      <c:overlay val="0"/>
      <c:spPr>
        <a:noFill/>
        <a:ln w="25400">
          <a:noFill/>
        </a:ln>
      </c:spPr>
      <c:txPr>
        <a:bodyPr rot="0" spcFirstLastPara="1" vertOverflow="ellipsis" vert="horz" wrap="square" anchor="ctr" anchorCtr="1"/>
        <a:lstStyle/>
        <a:p>
          <a:pPr>
            <a:defRPr sz="1400" b="1" i="0" u="none" strike="noStrike" kern="1200" baseline="0">
              <a:solidFill>
                <a:schemeClr val="bg1"/>
              </a:solidFill>
              <a:latin typeface="+mn-lt"/>
              <a:ea typeface="+mn-ea"/>
              <a:cs typeface="+mn-cs"/>
            </a:defRPr>
          </a:pPr>
          <a:endParaRPr lang="fr-FR"/>
        </a:p>
      </c:txPr>
    </c:legend>
    <c:plotVisOnly val="1"/>
    <c:dispBlanksAs val="gap"/>
    <c:showDLblsOverMax val="0"/>
  </c:chart>
  <c:spPr>
    <a:solidFill>
      <a:schemeClr val="tx1"/>
    </a:solidFill>
    <a:ln w="9525" cap="flat" cmpd="sng" algn="ctr">
      <a:noFill/>
      <a:round/>
    </a:ln>
    <a:effectLst/>
  </c:spPr>
  <c:txPr>
    <a:bodyPr/>
    <a:lstStyle/>
    <a:p>
      <a:pPr>
        <a:defRPr/>
      </a:pPr>
      <a:endParaRPr lang="fr-FR"/>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bg1"/>
                </a:solidFill>
                <a:latin typeface="+mn-lt"/>
                <a:ea typeface="+mn-ea"/>
                <a:cs typeface="+mn-cs"/>
              </a:defRPr>
            </a:pPr>
            <a:r>
              <a:rPr lang="fr-FR" sz="1800" b="1" dirty="0" err="1" smtClean="0">
                <a:solidFill>
                  <a:schemeClr val="bg1"/>
                </a:solidFill>
              </a:rPr>
              <a:t>Nesting</a:t>
            </a:r>
            <a:r>
              <a:rPr lang="fr-FR" sz="1800" b="1" dirty="0" smtClean="0">
                <a:solidFill>
                  <a:schemeClr val="bg1"/>
                </a:solidFill>
              </a:rPr>
              <a:t> </a:t>
            </a:r>
            <a:r>
              <a:rPr lang="fr-FR" sz="1800" b="1" dirty="0" err="1" smtClean="0">
                <a:solidFill>
                  <a:schemeClr val="bg1"/>
                </a:solidFill>
              </a:rPr>
              <a:t>activity</a:t>
            </a:r>
            <a:r>
              <a:rPr lang="fr-FR" sz="1800" b="1" baseline="0" dirty="0" smtClean="0">
                <a:solidFill>
                  <a:schemeClr val="bg1"/>
                </a:solidFill>
              </a:rPr>
              <a:t> </a:t>
            </a:r>
            <a:r>
              <a:rPr lang="fr-FR" sz="1800" b="1" baseline="0" dirty="0" err="1" smtClean="0">
                <a:solidFill>
                  <a:schemeClr val="bg1"/>
                </a:solidFill>
              </a:rPr>
              <a:t>from</a:t>
            </a:r>
            <a:r>
              <a:rPr lang="fr-FR" sz="1800" b="1" baseline="0" dirty="0" smtClean="0">
                <a:solidFill>
                  <a:schemeClr val="bg1"/>
                </a:solidFill>
              </a:rPr>
              <a:t> 2002 to </a:t>
            </a:r>
            <a:r>
              <a:rPr lang="fr-FR" sz="1800" b="1" baseline="0" dirty="0">
                <a:solidFill>
                  <a:schemeClr val="bg1"/>
                </a:solidFill>
              </a:rPr>
              <a:t>2018 </a:t>
            </a:r>
            <a:r>
              <a:rPr lang="fr-FR" sz="1800" b="1" baseline="0" dirty="0" smtClean="0">
                <a:solidFill>
                  <a:schemeClr val="bg1"/>
                </a:solidFill>
              </a:rPr>
              <a:t>in </a:t>
            </a:r>
            <a:r>
              <a:rPr lang="fr-FR" sz="1800" b="1" baseline="0" dirty="0" err="1" smtClean="0">
                <a:solidFill>
                  <a:srgbClr val="FF00DD"/>
                </a:solidFill>
              </a:rPr>
              <a:t>eastern</a:t>
            </a:r>
            <a:r>
              <a:rPr lang="fr-FR" sz="1800" b="1" baseline="0" dirty="0" smtClean="0">
                <a:solidFill>
                  <a:srgbClr val="FF00DD"/>
                </a:solidFill>
              </a:rPr>
              <a:t> FG</a:t>
            </a:r>
            <a:r>
              <a:rPr lang="fr-FR" sz="1800" b="1" baseline="0" dirty="0" smtClean="0">
                <a:solidFill>
                  <a:schemeClr val="bg1"/>
                </a:solidFill>
              </a:rPr>
              <a:t> </a:t>
            </a:r>
            <a:r>
              <a:rPr lang="fr-FR" sz="1800" b="1" baseline="0" dirty="0">
                <a:solidFill>
                  <a:schemeClr val="bg1"/>
                </a:solidFill>
              </a:rPr>
              <a:t>: </a:t>
            </a:r>
            <a:r>
              <a:rPr lang="fr-FR" sz="1800" b="1" baseline="0" dirty="0" err="1" smtClean="0">
                <a:solidFill>
                  <a:schemeClr val="bg1"/>
                </a:solidFill>
              </a:rPr>
              <a:t>nest</a:t>
            </a:r>
            <a:r>
              <a:rPr lang="fr-FR" sz="1800" b="1" baseline="0" dirty="0" smtClean="0">
                <a:solidFill>
                  <a:schemeClr val="bg1"/>
                </a:solidFill>
              </a:rPr>
              <a:t> </a:t>
            </a:r>
            <a:r>
              <a:rPr lang="fr-FR" sz="1800" b="1" baseline="0" dirty="0" err="1" smtClean="0">
                <a:solidFill>
                  <a:schemeClr val="bg1"/>
                </a:solidFill>
              </a:rPr>
              <a:t>counts</a:t>
            </a:r>
            <a:r>
              <a:rPr lang="fr-FR" sz="1800" b="1" baseline="0" dirty="0" smtClean="0">
                <a:solidFill>
                  <a:schemeClr val="bg1"/>
                </a:solidFill>
              </a:rPr>
              <a:t> (line) and </a:t>
            </a:r>
            <a:r>
              <a:rPr lang="fr-FR" sz="1800" b="1" baseline="0" dirty="0" err="1" smtClean="0">
                <a:solidFill>
                  <a:schemeClr val="bg1"/>
                </a:solidFill>
              </a:rPr>
              <a:t>number</a:t>
            </a:r>
            <a:r>
              <a:rPr lang="fr-FR" sz="1800" b="1" baseline="0" dirty="0" smtClean="0">
                <a:solidFill>
                  <a:schemeClr val="bg1"/>
                </a:solidFill>
              </a:rPr>
              <a:t> of </a:t>
            </a:r>
            <a:r>
              <a:rPr lang="fr-FR" sz="1800" b="1" baseline="0" dirty="0" err="1" smtClean="0">
                <a:solidFill>
                  <a:schemeClr val="bg1"/>
                </a:solidFill>
              </a:rPr>
              <a:t>nesting</a:t>
            </a:r>
            <a:r>
              <a:rPr lang="fr-FR" sz="1800" b="1" baseline="0" dirty="0" smtClean="0">
                <a:solidFill>
                  <a:schemeClr val="bg1"/>
                </a:solidFill>
              </a:rPr>
              <a:t> </a:t>
            </a:r>
            <a:r>
              <a:rPr lang="fr-FR" sz="1800" b="1" baseline="0" dirty="0" err="1" smtClean="0">
                <a:solidFill>
                  <a:schemeClr val="bg1"/>
                </a:solidFill>
              </a:rPr>
              <a:t>females</a:t>
            </a:r>
            <a:r>
              <a:rPr lang="fr-FR" sz="1800" b="1" baseline="0" dirty="0" smtClean="0">
                <a:solidFill>
                  <a:schemeClr val="bg1"/>
                </a:solidFill>
              </a:rPr>
              <a:t> (bars) for the </a:t>
            </a:r>
            <a:r>
              <a:rPr lang="fr-FR" sz="1800" b="1" baseline="0" dirty="0" smtClean="0">
                <a:solidFill>
                  <a:srgbClr val="C00000"/>
                </a:solidFill>
              </a:rPr>
              <a:t>Olive </a:t>
            </a:r>
            <a:r>
              <a:rPr lang="fr-FR" sz="1800" b="1" baseline="0" dirty="0" err="1" smtClean="0">
                <a:solidFill>
                  <a:srgbClr val="C00000"/>
                </a:solidFill>
              </a:rPr>
              <a:t>ridley</a:t>
            </a:r>
            <a:r>
              <a:rPr lang="fr-FR" sz="1800" b="1" baseline="0" dirty="0" smtClean="0">
                <a:solidFill>
                  <a:srgbClr val="C00000"/>
                </a:solidFill>
              </a:rPr>
              <a:t> (</a:t>
            </a:r>
            <a:r>
              <a:rPr lang="fr-FR" sz="1800" b="1" i="1" baseline="0" dirty="0" err="1" smtClean="0">
                <a:solidFill>
                  <a:srgbClr val="C00000"/>
                </a:solidFill>
              </a:rPr>
              <a:t>Lepidochelys</a:t>
            </a:r>
            <a:r>
              <a:rPr lang="fr-FR" sz="1800" b="1" i="1" baseline="0" dirty="0" smtClean="0">
                <a:solidFill>
                  <a:srgbClr val="C00000"/>
                </a:solidFill>
              </a:rPr>
              <a:t> </a:t>
            </a:r>
            <a:r>
              <a:rPr lang="fr-FR" sz="1800" b="1" i="1" baseline="0" dirty="0" err="1" smtClean="0">
                <a:solidFill>
                  <a:srgbClr val="C00000"/>
                </a:solidFill>
              </a:rPr>
              <a:t>olivacea</a:t>
            </a:r>
            <a:r>
              <a:rPr lang="fr-FR" sz="1800" b="1" i="0" baseline="0" dirty="0" smtClean="0">
                <a:solidFill>
                  <a:srgbClr val="C00000"/>
                </a:solidFill>
              </a:rPr>
              <a:t>)</a:t>
            </a:r>
            <a:endParaRPr lang="fr-FR" sz="1800" b="1" i="0" dirty="0">
              <a:solidFill>
                <a:srgbClr val="C00000"/>
              </a:solidFill>
            </a:endParaRP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bg1"/>
              </a:solidFill>
              <a:latin typeface="+mn-lt"/>
              <a:ea typeface="+mn-ea"/>
              <a:cs typeface="+mn-cs"/>
            </a:defRPr>
          </a:pPr>
          <a:endParaRPr lang="fr-FR"/>
        </a:p>
      </c:txPr>
    </c:title>
    <c:autoTitleDeleted val="0"/>
    <c:plotArea>
      <c:layout/>
      <c:barChart>
        <c:barDir val="col"/>
        <c:grouping val="clustered"/>
        <c:varyColors val="0"/>
        <c:ser>
          <c:idx val="7"/>
          <c:order val="1"/>
          <c:tx>
            <c:strRef>
              <c:f>Compil_3sp!$A$19</c:f>
              <c:strCache>
                <c:ptCount val="1"/>
                <c:pt idx="0">
                  <c:v>Femelles id Lo (Est)</c:v>
                </c:pt>
              </c:strCache>
            </c:strRef>
          </c:tx>
          <c:spPr>
            <a:solidFill>
              <a:srgbClr val="FF0000"/>
            </a:solidFill>
            <a:ln>
              <a:noFill/>
            </a:ln>
            <a:effectLst/>
          </c:spPr>
          <c:invertIfNegative val="0"/>
          <c:cat>
            <c:numRef>
              <c:f>Compil_3sp!$B$11:$R$11</c:f>
              <c:numCache>
                <c:formatCode>General</c:formatCode>
                <c:ptCount val="17"/>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pt idx="14">
                  <c:v>2016</c:v>
                </c:pt>
                <c:pt idx="15">
                  <c:v>2017</c:v>
                </c:pt>
                <c:pt idx="16">
                  <c:v>2018</c:v>
                </c:pt>
              </c:numCache>
            </c:numRef>
          </c:cat>
          <c:val>
            <c:numRef>
              <c:f>Compil_3sp!$B$19:$R$19</c:f>
              <c:numCache>
                <c:formatCode>General</c:formatCode>
                <c:ptCount val="17"/>
                <c:pt idx="7">
                  <c:v>1191</c:v>
                </c:pt>
                <c:pt idx="8">
                  <c:v>1492</c:v>
                </c:pt>
                <c:pt idx="9">
                  <c:v>2185</c:v>
                </c:pt>
                <c:pt idx="10">
                  <c:v>2171</c:v>
                </c:pt>
                <c:pt idx="11">
                  <c:v>1861</c:v>
                </c:pt>
                <c:pt idx="12">
                  <c:v>1119</c:v>
                </c:pt>
                <c:pt idx="13">
                  <c:v>1559</c:v>
                </c:pt>
                <c:pt idx="14">
                  <c:v>1962</c:v>
                </c:pt>
                <c:pt idx="15">
                  <c:v>1987</c:v>
                </c:pt>
              </c:numCache>
            </c:numRef>
          </c:val>
          <c:extLst>
            <c:ext xmlns:c16="http://schemas.microsoft.com/office/drawing/2014/chart" uri="{C3380CC4-5D6E-409C-BE32-E72D297353CC}">
              <c16:uniqueId val="{00000000-36F6-4935-887F-967D81904CDE}"/>
            </c:ext>
          </c:extLst>
        </c:ser>
        <c:dLbls>
          <c:showLegendKey val="0"/>
          <c:showVal val="0"/>
          <c:showCatName val="0"/>
          <c:showSerName val="0"/>
          <c:showPercent val="0"/>
          <c:showBubbleSize val="0"/>
        </c:dLbls>
        <c:gapWidth val="219"/>
        <c:overlap val="-27"/>
        <c:axId val="97004928"/>
        <c:axId val="97035776"/>
      </c:barChart>
      <c:lineChart>
        <c:grouping val="standard"/>
        <c:varyColors val="0"/>
        <c:ser>
          <c:idx val="6"/>
          <c:order val="0"/>
          <c:tx>
            <c:strRef>
              <c:f>Compil_3sp!$A$15</c:f>
              <c:strCache>
                <c:ptCount val="1"/>
                <c:pt idx="0">
                  <c:v>Ponte Lo (Est)</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cat>
            <c:numRef>
              <c:f>Compil_3sp!$B$11:$R$11</c:f>
              <c:numCache>
                <c:formatCode>General</c:formatCode>
                <c:ptCount val="17"/>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pt idx="14">
                  <c:v>2016</c:v>
                </c:pt>
                <c:pt idx="15">
                  <c:v>2017</c:v>
                </c:pt>
                <c:pt idx="16">
                  <c:v>2018</c:v>
                </c:pt>
              </c:numCache>
            </c:numRef>
          </c:cat>
          <c:val>
            <c:numRef>
              <c:f>Compil_3sp!$B$15:$R$15</c:f>
              <c:numCache>
                <c:formatCode>General</c:formatCode>
                <c:ptCount val="17"/>
                <c:pt idx="0">
                  <c:v>1034</c:v>
                </c:pt>
                <c:pt idx="1">
                  <c:v>1117</c:v>
                </c:pt>
                <c:pt idx="2">
                  <c:v>1022</c:v>
                </c:pt>
                <c:pt idx="3">
                  <c:v>1864</c:v>
                </c:pt>
                <c:pt idx="4">
                  <c:v>1227</c:v>
                </c:pt>
                <c:pt idx="5">
                  <c:v>2030</c:v>
                </c:pt>
                <c:pt idx="6">
                  <c:v>2560</c:v>
                </c:pt>
                <c:pt idx="7">
                  <c:v>2757</c:v>
                </c:pt>
                <c:pt idx="8">
                  <c:v>2912</c:v>
                </c:pt>
                <c:pt idx="9">
                  <c:v>3933</c:v>
                </c:pt>
                <c:pt idx="10">
                  <c:v>3000</c:v>
                </c:pt>
                <c:pt idx="11">
                  <c:v>2906</c:v>
                </c:pt>
                <c:pt idx="12">
                  <c:v>1578</c:v>
                </c:pt>
                <c:pt idx="13">
                  <c:v>3387</c:v>
                </c:pt>
                <c:pt idx="14">
                  <c:v>3790</c:v>
                </c:pt>
                <c:pt idx="15">
                  <c:v>3521</c:v>
                </c:pt>
              </c:numCache>
            </c:numRef>
          </c:val>
          <c:smooth val="0"/>
          <c:extLst>
            <c:ext xmlns:c16="http://schemas.microsoft.com/office/drawing/2014/chart" uri="{C3380CC4-5D6E-409C-BE32-E72D297353CC}">
              <c16:uniqueId val="{00000001-36F6-4935-887F-967D81904CDE}"/>
            </c:ext>
          </c:extLst>
        </c:ser>
        <c:dLbls>
          <c:showLegendKey val="0"/>
          <c:showVal val="0"/>
          <c:showCatName val="0"/>
          <c:showSerName val="0"/>
          <c:showPercent val="0"/>
          <c:showBubbleSize val="0"/>
        </c:dLbls>
        <c:marker val="1"/>
        <c:smooth val="0"/>
        <c:axId val="97004928"/>
        <c:axId val="97035776"/>
      </c:lineChart>
      <c:catAx>
        <c:axId val="970049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chemeClr val="bg1"/>
                </a:solidFill>
                <a:latin typeface="+mn-lt"/>
                <a:ea typeface="+mn-ea"/>
                <a:cs typeface="+mn-cs"/>
              </a:defRPr>
            </a:pPr>
            <a:endParaRPr lang="fr-FR"/>
          </a:p>
        </c:txPr>
        <c:crossAx val="97035776"/>
        <c:crosses val="autoZero"/>
        <c:auto val="1"/>
        <c:lblAlgn val="ctr"/>
        <c:lblOffset val="100"/>
        <c:noMultiLvlLbl val="0"/>
      </c:catAx>
      <c:valAx>
        <c:axId val="97035776"/>
        <c:scaling>
          <c:orientation val="minMax"/>
          <c:max val="100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1" i="0" u="none" strike="noStrike" kern="1200" baseline="0">
                <a:solidFill>
                  <a:schemeClr val="bg1"/>
                </a:solidFill>
                <a:latin typeface="+mn-lt"/>
                <a:ea typeface="+mn-ea"/>
                <a:cs typeface="+mn-cs"/>
              </a:defRPr>
            </a:pPr>
            <a:endParaRPr lang="fr-FR"/>
          </a:p>
        </c:txPr>
        <c:crossAx val="97004928"/>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400" b="1" i="0" u="none" strike="noStrike" kern="1200" baseline="0">
              <a:solidFill>
                <a:schemeClr val="bg1"/>
              </a:solidFill>
              <a:latin typeface="+mn-lt"/>
              <a:ea typeface="+mn-ea"/>
              <a:cs typeface="+mn-cs"/>
            </a:defRPr>
          </a:pPr>
          <a:endParaRPr lang="fr-FR"/>
        </a:p>
      </c:txPr>
    </c:legend>
    <c:plotVisOnly val="1"/>
    <c:dispBlanksAs val="gap"/>
    <c:showDLblsOverMax val="0"/>
  </c:chart>
  <c:spPr>
    <a:solidFill>
      <a:schemeClr val="tx1"/>
    </a:solidFill>
    <a:ln>
      <a:noFill/>
    </a:ln>
    <a:effectLst/>
  </c:spPr>
  <c:txPr>
    <a:bodyPr/>
    <a:lstStyle/>
    <a:p>
      <a:pPr>
        <a:defRPr/>
      </a:pPr>
      <a:endParaRPr lang="fr-FR"/>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chemeClr val="bg1"/>
                </a:solidFill>
                <a:latin typeface="+mn-lt"/>
                <a:ea typeface="+mn-ea"/>
                <a:cs typeface="+mn-cs"/>
              </a:defRPr>
            </a:pPr>
            <a:r>
              <a:rPr lang="fr-FR" sz="2800" b="1" i="0" baseline="0" dirty="0" err="1" smtClean="0">
                <a:solidFill>
                  <a:schemeClr val="bg1"/>
                </a:solidFill>
                <a:effectLst/>
              </a:rPr>
              <a:t>Poaching</a:t>
            </a:r>
            <a:r>
              <a:rPr lang="fr-FR" sz="2800" b="1" i="0" baseline="0" dirty="0" smtClean="0">
                <a:solidFill>
                  <a:schemeClr val="bg1"/>
                </a:solidFill>
                <a:effectLst/>
              </a:rPr>
              <a:t>: % of </a:t>
            </a:r>
            <a:r>
              <a:rPr lang="fr-FR" sz="2800" b="1" i="0" baseline="0" dirty="0" err="1" smtClean="0">
                <a:solidFill>
                  <a:schemeClr val="bg1"/>
                </a:solidFill>
                <a:effectLst/>
              </a:rPr>
              <a:t>poached</a:t>
            </a:r>
            <a:r>
              <a:rPr lang="fr-FR" sz="2800" b="1" i="0" baseline="0" dirty="0" smtClean="0">
                <a:solidFill>
                  <a:schemeClr val="bg1"/>
                </a:solidFill>
                <a:effectLst/>
              </a:rPr>
              <a:t> </a:t>
            </a:r>
            <a:r>
              <a:rPr lang="fr-FR" sz="2800" b="1" i="0" baseline="0" dirty="0" err="1" smtClean="0">
                <a:solidFill>
                  <a:schemeClr val="bg1"/>
                </a:solidFill>
                <a:effectLst/>
              </a:rPr>
              <a:t>nests</a:t>
            </a:r>
            <a:endParaRPr lang="fr-FR" sz="2800" b="1" i="0" baseline="0" dirty="0">
              <a:solidFill>
                <a:schemeClr val="bg1"/>
              </a:solidFill>
              <a:effectLst/>
            </a:endParaRPr>
          </a:p>
        </c:rich>
      </c:tx>
      <c:layout>
        <c:manualLayout>
          <c:xMode val="edge"/>
          <c:yMode val="edge"/>
          <c:x val="0.30215955818022749"/>
          <c:y val="1.6151842426218897E-2"/>
        </c:manualLayout>
      </c:layout>
      <c:overlay val="0"/>
      <c:spPr>
        <a:noFill/>
        <a:ln w="25400">
          <a:noFill/>
        </a:ln>
      </c:spPr>
    </c:title>
    <c:autoTitleDeleted val="0"/>
    <c:plotArea>
      <c:layout/>
      <c:lineChart>
        <c:grouping val="standard"/>
        <c:varyColors val="0"/>
        <c:ser>
          <c:idx val="2"/>
          <c:order val="0"/>
          <c:tx>
            <c:strRef>
              <c:f>Braconnage!$B$8</c:f>
              <c:strCache>
                <c:ptCount val="1"/>
                <c:pt idx="0">
                  <c:v>Est (Kwata)</c:v>
                </c:pt>
              </c:strCache>
            </c:strRef>
          </c:tx>
          <c:spPr>
            <a:ln w="76200">
              <a:solidFill>
                <a:srgbClr val="FF00FF"/>
              </a:solidFill>
            </a:ln>
          </c:spPr>
          <c:marker>
            <c:symbol val="x"/>
            <c:size val="5"/>
            <c:spPr>
              <a:solidFill>
                <a:srgbClr val="FFABF3"/>
              </a:solidFill>
              <a:ln w="76200">
                <a:solidFill>
                  <a:srgbClr val="FF00FF"/>
                </a:solidFill>
              </a:ln>
            </c:spPr>
          </c:marker>
          <c:cat>
            <c:numRef>
              <c:f>Braconnage!$D$6:$P$6</c:f>
              <c:numCache>
                <c:formatCode>General</c:formatCode>
                <c:ptCount val="13"/>
                <c:pt idx="0">
                  <c:v>2006</c:v>
                </c:pt>
                <c:pt idx="1">
                  <c:v>2007</c:v>
                </c:pt>
                <c:pt idx="2">
                  <c:v>2008</c:v>
                </c:pt>
                <c:pt idx="3">
                  <c:v>2009</c:v>
                </c:pt>
                <c:pt idx="4">
                  <c:v>2010</c:v>
                </c:pt>
                <c:pt idx="5">
                  <c:v>2011</c:v>
                </c:pt>
                <c:pt idx="6">
                  <c:v>2012</c:v>
                </c:pt>
                <c:pt idx="7">
                  <c:v>2013</c:v>
                </c:pt>
                <c:pt idx="8">
                  <c:v>2014</c:v>
                </c:pt>
                <c:pt idx="9">
                  <c:v>2015</c:v>
                </c:pt>
                <c:pt idx="10">
                  <c:v>2016</c:v>
                </c:pt>
                <c:pt idx="11">
                  <c:v>2017</c:v>
                </c:pt>
                <c:pt idx="12">
                  <c:v>2018</c:v>
                </c:pt>
              </c:numCache>
            </c:numRef>
          </c:cat>
          <c:val>
            <c:numRef>
              <c:f>Braconnage!$D$8:$P$8</c:f>
              <c:numCache>
                <c:formatCode>0.0</c:formatCode>
                <c:ptCount val="13"/>
                <c:pt idx="0">
                  <c:v>0.66379024228343986</c:v>
                </c:pt>
                <c:pt idx="1">
                  <c:v>0.31078881160278277</c:v>
                </c:pt>
                <c:pt idx="2">
                  <c:v>0.45019696117051239</c:v>
                </c:pt>
                <c:pt idx="3">
                  <c:v>0.22812449079354732</c:v>
                </c:pt>
                <c:pt idx="4">
                  <c:v>5.3202809108320918E-2</c:v>
                </c:pt>
                <c:pt idx="5">
                  <c:v>0.13300820217246762</c:v>
                </c:pt>
                <c:pt idx="6">
                  <c:v>0.28498575071246468</c:v>
                </c:pt>
                <c:pt idx="7">
                  <c:v>3.6271309394269202E-2</c:v>
                </c:pt>
                <c:pt idx="8">
                  <c:v>1.4182385477237281E-2</c:v>
                </c:pt>
                <c:pt idx="9">
                  <c:v>0.21798365122615804</c:v>
                </c:pt>
                <c:pt idx="10">
                  <c:v>0</c:v>
                </c:pt>
                <c:pt idx="11">
                  <c:v>0</c:v>
                </c:pt>
              </c:numCache>
            </c:numRef>
          </c:val>
          <c:smooth val="0"/>
          <c:extLst>
            <c:ext xmlns:c16="http://schemas.microsoft.com/office/drawing/2014/chart" uri="{C3380CC4-5D6E-409C-BE32-E72D297353CC}">
              <c16:uniqueId val="{00000002-BBD3-4933-82D1-00A8DEB4F4C4}"/>
            </c:ext>
          </c:extLst>
        </c:ser>
        <c:ser>
          <c:idx val="3"/>
          <c:order val="1"/>
          <c:tx>
            <c:strRef>
              <c:f>Braconnage!$B$10</c:f>
              <c:strCache>
                <c:ptCount val="1"/>
                <c:pt idx="0">
                  <c:v>Ouest (RNA)</c:v>
                </c:pt>
              </c:strCache>
            </c:strRef>
          </c:tx>
          <c:spPr>
            <a:ln w="57150">
              <a:solidFill>
                <a:srgbClr val="FFFF00"/>
              </a:solidFill>
            </a:ln>
          </c:spPr>
          <c:marker>
            <c:spPr>
              <a:solidFill>
                <a:srgbClr val="FFFF00"/>
              </a:solidFill>
              <a:ln w="57150">
                <a:solidFill>
                  <a:srgbClr val="FFFF00"/>
                </a:solidFill>
              </a:ln>
            </c:spPr>
          </c:marker>
          <c:cat>
            <c:numRef>
              <c:f>Braconnage!$D$6:$P$6</c:f>
              <c:numCache>
                <c:formatCode>General</c:formatCode>
                <c:ptCount val="13"/>
                <c:pt idx="0">
                  <c:v>2006</c:v>
                </c:pt>
                <c:pt idx="1">
                  <c:v>2007</c:v>
                </c:pt>
                <c:pt idx="2">
                  <c:v>2008</c:v>
                </c:pt>
                <c:pt idx="3">
                  <c:v>2009</c:v>
                </c:pt>
                <c:pt idx="4">
                  <c:v>2010</c:v>
                </c:pt>
                <c:pt idx="5">
                  <c:v>2011</c:v>
                </c:pt>
                <c:pt idx="6">
                  <c:v>2012</c:v>
                </c:pt>
                <c:pt idx="7">
                  <c:v>2013</c:v>
                </c:pt>
                <c:pt idx="8">
                  <c:v>2014</c:v>
                </c:pt>
                <c:pt idx="9">
                  <c:v>2015</c:v>
                </c:pt>
                <c:pt idx="10">
                  <c:v>2016</c:v>
                </c:pt>
                <c:pt idx="11">
                  <c:v>2017</c:v>
                </c:pt>
                <c:pt idx="12">
                  <c:v>2018</c:v>
                </c:pt>
              </c:numCache>
            </c:numRef>
          </c:cat>
          <c:val>
            <c:numRef>
              <c:f>Braconnage!$D$10:$P$10</c:f>
              <c:numCache>
                <c:formatCode>General</c:formatCode>
                <c:ptCount val="13"/>
                <c:pt idx="2" formatCode="0.0">
                  <c:v>3.2373032373032382</c:v>
                </c:pt>
                <c:pt idx="3" formatCode="0.0">
                  <c:v>3.0844724851033987</c:v>
                </c:pt>
                <c:pt idx="4" formatCode="0.0">
                  <c:v>1.3156376226197346</c:v>
                </c:pt>
                <c:pt idx="5" formatCode="0.0">
                  <c:v>0.9796533534287879</c:v>
                </c:pt>
                <c:pt idx="6" formatCode="0.0">
                  <c:v>1.2226184411614875</c:v>
                </c:pt>
                <c:pt idx="7" formatCode="0.0">
                  <c:v>2.0092992361341748</c:v>
                </c:pt>
                <c:pt idx="8" formatCode="0.0">
                  <c:v>6.982421875</c:v>
                </c:pt>
                <c:pt idx="9" formatCode="0.0">
                  <c:v>6.4182958317963852</c:v>
                </c:pt>
                <c:pt idx="10" formatCode="0.0">
                  <c:v>12.096106048053024</c:v>
                </c:pt>
                <c:pt idx="11" formatCode="0.0">
                  <c:v>11.030303030303031</c:v>
                </c:pt>
              </c:numCache>
            </c:numRef>
          </c:val>
          <c:smooth val="0"/>
          <c:extLst>
            <c:ext xmlns:c16="http://schemas.microsoft.com/office/drawing/2014/chart" uri="{C3380CC4-5D6E-409C-BE32-E72D297353CC}">
              <c16:uniqueId val="{00000003-BBD3-4933-82D1-00A8DEB4F4C4}"/>
            </c:ext>
          </c:extLst>
        </c:ser>
        <c:dLbls>
          <c:showLegendKey val="0"/>
          <c:showVal val="0"/>
          <c:showCatName val="0"/>
          <c:showSerName val="0"/>
          <c:showPercent val="0"/>
          <c:showBubbleSize val="0"/>
        </c:dLbls>
        <c:marker val="1"/>
        <c:smooth val="0"/>
        <c:axId val="97383936"/>
        <c:axId val="97385856"/>
      </c:lineChart>
      <c:catAx>
        <c:axId val="973839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1" i="0" u="none" strike="noStrike" kern="1200" baseline="0">
                <a:solidFill>
                  <a:schemeClr val="bg1"/>
                </a:solidFill>
                <a:latin typeface="+mn-lt"/>
                <a:ea typeface="+mn-ea"/>
                <a:cs typeface="+mn-cs"/>
              </a:defRPr>
            </a:pPr>
            <a:endParaRPr lang="fr-FR"/>
          </a:p>
        </c:txPr>
        <c:crossAx val="97385856"/>
        <c:crosses val="autoZero"/>
        <c:auto val="1"/>
        <c:lblAlgn val="ctr"/>
        <c:lblOffset val="100"/>
        <c:noMultiLvlLbl val="0"/>
      </c:catAx>
      <c:valAx>
        <c:axId val="97385856"/>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ln w="6350">
            <a:noFill/>
          </a:ln>
        </c:spPr>
        <c:txPr>
          <a:bodyPr rot="-60000000" spcFirstLastPara="1" vertOverflow="ellipsis" vert="horz" wrap="square" anchor="ctr" anchorCtr="1"/>
          <a:lstStyle/>
          <a:p>
            <a:pPr>
              <a:defRPr sz="2400" b="1" i="0" u="none" strike="noStrike" kern="1200" baseline="0">
                <a:solidFill>
                  <a:schemeClr val="bg1"/>
                </a:solidFill>
                <a:latin typeface="+mn-lt"/>
                <a:ea typeface="+mn-ea"/>
                <a:cs typeface="+mn-cs"/>
              </a:defRPr>
            </a:pPr>
            <a:endParaRPr lang="fr-FR"/>
          </a:p>
        </c:txPr>
        <c:crossAx val="97383936"/>
        <c:crosses val="autoZero"/>
        <c:crossBetween val="between"/>
      </c:valAx>
      <c:spPr>
        <a:noFill/>
        <a:ln w="25400">
          <a:noFill/>
        </a:ln>
      </c:spPr>
    </c:plotArea>
    <c:legend>
      <c:legendPos val="b"/>
      <c:layout/>
      <c:overlay val="0"/>
      <c:spPr>
        <a:noFill/>
        <a:ln w="25400">
          <a:noFill/>
        </a:ln>
      </c:spPr>
      <c:txPr>
        <a:bodyPr rot="0" spcFirstLastPara="1" vertOverflow="ellipsis" vert="horz" wrap="square" anchor="ctr" anchorCtr="1"/>
        <a:lstStyle/>
        <a:p>
          <a:pPr>
            <a:defRPr sz="1200" b="1" i="0" u="none" strike="noStrike" kern="1200" baseline="0">
              <a:solidFill>
                <a:schemeClr val="bg1"/>
              </a:solidFill>
              <a:latin typeface="+mn-lt"/>
              <a:ea typeface="+mn-ea"/>
              <a:cs typeface="+mn-cs"/>
            </a:defRPr>
          </a:pPr>
          <a:endParaRPr lang="fr-FR"/>
        </a:p>
      </c:txPr>
    </c:legend>
    <c:plotVisOnly val="1"/>
    <c:dispBlanksAs val="gap"/>
    <c:showDLblsOverMax val="0"/>
  </c:chart>
  <c:spPr>
    <a:solidFill>
      <a:schemeClr val="tx1"/>
    </a:solidFill>
    <a:ln w="9525" cap="flat" cmpd="sng" algn="ctr">
      <a:noFill/>
      <a:round/>
    </a:ln>
    <a:effectLst/>
  </c:spPr>
  <c:txPr>
    <a:bodyPr/>
    <a:lstStyle/>
    <a:p>
      <a:pPr>
        <a:defRPr/>
      </a:pPr>
      <a:endParaRPr lang="fr-FR"/>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800" b="1" i="0" u="none" strike="noStrike" kern="1200" spc="0" baseline="0">
                <a:solidFill>
                  <a:schemeClr val="bg1"/>
                </a:solidFill>
                <a:latin typeface="+mn-lt"/>
                <a:ea typeface="+mn-ea"/>
                <a:cs typeface="+mn-cs"/>
              </a:defRPr>
            </a:pPr>
            <a:r>
              <a:rPr lang="fr-FR" sz="2800" b="1" i="0" baseline="0" dirty="0" smtClean="0">
                <a:solidFill>
                  <a:schemeClr val="bg1"/>
                </a:solidFill>
                <a:effectLst/>
              </a:rPr>
              <a:t>Dog </a:t>
            </a:r>
            <a:r>
              <a:rPr lang="fr-FR" sz="2800" b="1" i="0" baseline="0" dirty="0" err="1" smtClean="0">
                <a:solidFill>
                  <a:schemeClr val="bg1"/>
                </a:solidFill>
                <a:effectLst/>
              </a:rPr>
              <a:t>predation</a:t>
            </a:r>
            <a:r>
              <a:rPr lang="fr-FR" sz="2800" b="1" i="0" baseline="0" dirty="0" smtClean="0">
                <a:solidFill>
                  <a:schemeClr val="bg1"/>
                </a:solidFill>
                <a:effectLst/>
              </a:rPr>
              <a:t> on </a:t>
            </a:r>
            <a:r>
              <a:rPr lang="fr-FR" sz="2800" b="1" i="0" baseline="0" dirty="0" err="1" smtClean="0">
                <a:solidFill>
                  <a:schemeClr val="bg1"/>
                </a:solidFill>
                <a:effectLst/>
              </a:rPr>
              <a:t>nests</a:t>
            </a:r>
            <a:r>
              <a:rPr lang="fr-FR" sz="2800" b="1" i="0" baseline="0" dirty="0" smtClean="0">
                <a:solidFill>
                  <a:schemeClr val="bg1"/>
                </a:solidFill>
                <a:effectLst/>
              </a:rPr>
              <a:t>: % of </a:t>
            </a:r>
            <a:r>
              <a:rPr lang="fr-FR" sz="2800" b="1" i="0" baseline="0" dirty="0" err="1" smtClean="0">
                <a:solidFill>
                  <a:schemeClr val="bg1"/>
                </a:solidFill>
                <a:effectLst/>
              </a:rPr>
              <a:t>destroyed</a:t>
            </a:r>
            <a:r>
              <a:rPr lang="fr-FR" sz="2800" b="1" i="0" baseline="0" dirty="0" smtClean="0">
                <a:solidFill>
                  <a:schemeClr val="bg1"/>
                </a:solidFill>
                <a:effectLst/>
              </a:rPr>
              <a:t> </a:t>
            </a:r>
            <a:r>
              <a:rPr lang="fr-FR" sz="2800" b="1" i="0" baseline="0" dirty="0" err="1" smtClean="0">
                <a:solidFill>
                  <a:schemeClr val="bg1"/>
                </a:solidFill>
                <a:effectLst/>
              </a:rPr>
              <a:t>nests</a:t>
            </a:r>
            <a:endParaRPr lang="fr-FR" sz="2800" b="1" i="0" baseline="0" dirty="0">
              <a:solidFill>
                <a:schemeClr val="bg1"/>
              </a:solidFill>
              <a:effectLst/>
            </a:endParaRPr>
          </a:p>
        </c:rich>
      </c:tx>
      <c:layout>
        <c:manualLayout>
          <c:xMode val="edge"/>
          <c:yMode val="edge"/>
          <c:x val="0.12120003512686299"/>
          <c:y val="1.0215953995248262E-2"/>
        </c:manualLayout>
      </c:layout>
      <c:overlay val="0"/>
      <c:spPr>
        <a:noFill/>
        <a:ln w="25400">
          <a:noFill/>
        </a:ln>
      </c:spPr>
    </c:title>
    <c:autoTitleDeleted val="0"/>
    <c:plotArea>
      <c:layout/>
      <c:scatterChart>
        <c:scatterStyle val="smoothMarker"/>
        <c:varyColors val="0"/>
        <c:ser>
          <c:idx val="1"/>
          <c:order val="0"/>
          <c:tx>
            <c:strRef>
              <c:f>'Prédation canine'!$B$8</c:f>
              <c:strCache>
                <c:ptCount val="1"/>
                <c:pt idx="0">
                  <c:v>Est (Kwata)</c:v>
                </c:pt>
              </c:strCache>
            </c:strRef>
          </c:tx>
          <c:spPr>
            <a:ln w="57150">
              <a:solidFill>
                <a:srgbClr val="FF81ED"/>
              </a:solidFill>
            </a:ln>
          </c:spPr>
          <c:marker>
            <c:spPr>
              <a:solidFill>
                <a:srgbClr val="FF00DD"/>
              </a:solidFill>
              <a:ln w="57150">
                <a:solidFill>
                  <a:srgbClr val="FF81ED"/>
                </a:solidFill>
              </a:ln>
            </c:spPr>
          </c:marker>
          <c:yVal>
            <c:numRef>
              <c:f>'Prédation canine'!$D$8:$Q$8</c:f>
              <c:numCache>
                <c:formatCode>0.0</c:formatCode>
                <c:ptCount val="14"/>
                <c:pt idx="0">
                  <c:v>3.8929440389294387</c:v>
                </c:pt>
                <c:pt idx="1">
                  <c:v>4.3146365748423454</c:v>
                </c:pt>
                <c:pt idx="2">
                  <c:v>1.9239307384934139</c:v>
                </c:pt>
                <c:pt idx="3">
                  <c:v>2.7124366910523352</c:v>
                </c:pt>
                <c:pt idx="4">
                  <c:v>1.1813589701808713</c:v>
                </c:pt>
                <c:pt idx="5">
                  <c:v>1.1491806767397321</c:v>
                </c:pt>
                <c:pt idx="6">
                  <c:v>0.85346929727333243</c:v>
                </c:pt>
                <c:pt idx="7">
                  <c:v>1.9349032548372582</c:v>
                </c:pt>
                <c:pt idx="8">
                  <c:v>0.71333575142062633</c:v>
                </c:pt>
                <c:pt idx="9">
                  <c:v>0.97858459792937169</c:v>
                </c:pt>
                <c:pt idx="10">
                  <c:v>0.72207084468664862</c:v>
                </c:pt>
                <c:pt idx="11">
                  <c:v>0.6518114294376236</c:v>
                </c:pt>
                <c:pt idx="12">
                  <c:v>0.75773977051309926</c:v>
                </c:pt>
              </c:numCache>
            </c:numRef>
          </c:yVal>
          <c:smooth val="1"/>
          <c:extLst>
            <c:ext xmlns:c16="http://schemas.microsoft.com/office/drawing/2014/chart" uri="{C3380CC4-5D6E-409C-BE32-E72D297353CC}">
              <c16:uniqueId val="{00000002-B99B-4026-8170-EEE8CEAFD578}"/>
            </c:ext>
          </c:extLst>
        </c:ser>
        <c:ser>
          <c:idx val="3"/>
          <c:order val="1"/>
          <c:tx>
            <c:strRef>
              <c:f>'Prédation canine'!$B$10</c:f>
              <c:strCache>
                <c:ptCount val="1"/>
                <c:pt idx="0">
                  <c:v>Ouest (RNA)</c:v>
                </c:pt>
              </c:strCache>
            </c:strRef>
          </c:tx>
          <c:spPr>
            <a:ln w="76200">
              <a:solidFill>
                <a:srgbClr val="FFFF00"/>
              </a:solidFill>
            </a:ln>
          </c:spPr>
          <c:marker>
            <c:symbol val="square"/>
            <c:size val="5"/>
            <c:spPr>
              <a:solidFill>
                <a:srgbClr val="FFFF00"/>
              </a:solidFill>
              <a:ln w="76200">
                <a:solidFill>
                  <a:srgbClr val="FFFF00"/>
                </a:solidFill>
              </a:ln>
            </c:spPr>
          </c:marker>
          <c:yVal>
            <c:numRef>
              <c:f>'Prédation canine'!$D$10:$Q$10</c:f>
              <c:numCache>
                <c:formatCode>General</c:formatCode>
                <c:ptCount val="14"/>
                <c:pt idx="3" formatCode="0.0">
                  <c:v>1.6632016632016633</c:v>
                </c:pt>
                <c:pt idx="4" formatCode="0.0">
                  <c:v>5.619815398995204</c:v>
                </c:pt>
                <c:pt idx="5" formatCode="0.0">
                  <c:v>4.8355452971725335</c:v>
                </c:pt>
                <c:pt idx="6" formatCode="0.0">
                  <c:v>4.4272795779954741</c:v>
                </c:pt>
                <c:pt idx="7" formatCode="0.0">
                  <c:v>7.9470198675496686</c:v>
                </c:pt>
                <c:pt idx="8" formatCode="0.0">
                  <c:v>1.1956160743938902</c:v>
                </c:pt>
                <c:pt idx="10" formatCode="0.0">
                  <c:v>0.66396163777204042</c:v>
                </c:pt>
                <c:pt idx="12" formatCode="0.0">
                  <c:v>4.9292929292929335</c:v>
                </c:pt>
              </c:numCache>
            </c:numRef>
          </c:yVal>
          <c:smooth val="1"/>
          <c:extLst>
            <c:ext xmlns:c16="http://schemas.microsoft.com/office/drawing/2014/chart" uri="{C3380CC4-5D6E-409C-BE32-E72D297353CC}">
              <c16:uniqueId val="{00000003-B99B-4026-8170-EEE8CEAFD578}"/>
            </c:ext>
          </c:extLst>
        </c:ser>
        <c:dLbls>
          <c:showLegendKey val="0"/>
          <c:showVal val="0"/>
          <c:showCatName val="0"/>
          <c:showSerName val="0"/>
          <c:showPercent val="0"/>
          <c:showBubbleSize val="0"/>
        </c:dLbls>
        <c:axId val="107232640"/>
        <c:axId val="107247104"/>
      </c:scatterChart>
      <c:catAx>
        <c:axId val="1072326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bg1"/>
                </a:solidFill>
                <a:latin typeface="+mn-lt"/>
                <a:ea typeface="+mn-ea"/>
                <a:cs typeface="+mn-cs"/>
              </a:defRPr>
            </a:pPr>
            <a:endParaRPr lang="fr-FR"/>
          </a:p>
        </c:txPr>
        <c:crossAx val="107247104"/>
        <c:crosses val="autoZero"/>
        <c:auto val="1"/>
        <c:lblAlgn val="ctr"/>
        <c:lblOffset val="100"/>
        <c:noMultiLvlLbl val="0"/>
      </c:catAx>
      <c:valAx>
        <c:axId val="107247104"/>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ln w="6350">
            <a:noFill/>
          </a:ln>
        </c:spPr>
        <c:txPr>
          <a:bodyPr rot="-60000000" spcFirstLastPara="1" vertOverflow="ellipsis" vert="horz" wrap="square" anchor="ctr" anchorCtr="1"/>
          <a:lstStyle/>
          <a:p>
            <a:pPr>
              <a:defRPr sz="2400" b="1" i="0" u="none" strike="noStrike" kern="1200" baseline="0">
                <a:solidFill>
                  <a:schemeClr val="bg1"/>
                </a:solidFill>
                <a:latin typeface="+mn-lt"/>
                <a:ea typeface="+mn-ea"/>
                <a:cs typeface="+mn-cs"/>
              </a:defRPr>
            </a:pPr>
            <a:endParaRPr lang="fr-FR"/>
          </a:p>
        </c:txPr>
        <c:crossAx val="107232640"/>
        <c:crosses val="autoZero"/>
        <c:crossBetween val="between"/>
      </c:valAx>
      <c:spPr>
        <a:solidFill>
          <a:sysClr val="windowText" lastClr="000000"/>
        </a:solidFill>
        <a:ln w="25400">
          <a:noFill/>
        </a:ln>
      </c:spPr>
    </c:plotArea>
    <c:legend>
      <c:legendPos val="b"/>
      <c:layout/>
      <c:overlay val="0"/>
      <c:spPr>
        <a:noFill/>
        <a:ln w="25400">
          <a:noFill/>
        </a:ln>
      </c:spPr>
      <c:txPr>
        <a:bodyPr rot="0" spcFirstLastPara="1" vertOverflow="ellipsis" vert="horz" wrap="square" anchor="ctr" anchorCtr="1"/>
        <a:lstStyle/>
        <a:p>
          <a:pPr>
            <a:defRPr sz="1200" b="1" i="0" u="none" strike="noStrike" kern="1200" baseline="0">
              <a:solidFill>
                <a:schemeClr val="bg1"/>
              </a:solidFill>
              <a:latin typeface="+mn-lt"/>
              <a:ea typeface="+mn-ea"/>
              <a:cs typeface="+mn-cs"/>
            </a:defRPr>
          </a:pPr>
          <a:endParaRPr lang="fr-FR"/>
        </a:p>
      </c:txPr>
    </c:legend>
    <c:plotVisOnly val="1"/>
    <c:dispBlanksAs val="gap"/>
    <c:showDLblsOverMax val="0"/>
  </c:chart>
  <c:spPr>
    <a:solidFill>
      <a:sysClr val="windowText" lastClr="000000"/>
    </a:solidFill>
    <a:ln w="9525" cap="flat" cmpd="sng" algn="ctr">
      <a:noFill/>
      <a:round/>
    </a:ln>
    <a:effectLst/>
  </c:spPr>
  <c:txPr>
    <a:bodyPr/>
    <a:lstStyle/>
    <a:p>
      <a:pPr>
        <a:defRPr/>
      </a:pPr>
      <a:endParaRPr lang="fr-FR"/>
    </a:p>
  </c:txPr>
  <c:externalData r:id="rId2">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20.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1"/>
            <a:ext cx="3078427" cy="511730"/>
          </a:xfrm>
          <a:prstGeom prst="rect">
            <a:avLst/>
          </a:prstGeom>
        </p:spPr>
        <p:txBody>
          <a:bodyPr vert="horz" lIns="94782" tIns="47391" rIns="94782" bIns="47391" rtlCol="0"/>
          <a:lstStyle>
            <a:lvl1pPr algn="l" fontAlgn="auto">
              <a:spcBef>
                <a:spcPts val="0"/>
              </a:spcBef>
              <a:spcAft>
                <a:spcPts val="0"/>
              </a:spcAft>
              <a:defRPr sz="1200">
                <a:latin typeface="+mn-lt"/>
                <a:cs typeface="+mn-cs"/>
              </a:defRPr>
            </a:lvl1pPr>
          </a:lstStyle>
          <a:p>
            <a:pPr>
              <a:defRPr/>
            </a:pPr>
            <a:endParaRPr lang="fr-FR"/>
          </a:p>
        </p:txBody>
      </p:sp>
      <p:sp>
        <p:nvSpPr>
          <p:cNvPr id="3" name="Espace réservé de la date 2"/>
          <p:cNvSpPr>
            <a:spLocks noGrp="1"/>
          </p:cNvSpPr>
          <p:nvPr>
            <p:ph type="dt" sz="quarter" idx="1"/>
          </p:nvPr>
        </p:nvSpPr>
        <p:spPr>
          <a:xfrm>
            <a:off x="4023993" y="1"/>
            <a:ext cx="3078427" cy="511730"/>
          </a:xfrm>
          <a:prstGeom prst="rect">
            <a:avLst/>
          </a:prstGeom>
        </p:spPr>
        <p:txBody>
          <a:bodyPr vert="horz" lIns="94782" tIns="47391" rIns="94782" bIns="47391" rtlCol="0"/>
          <a:lstStyle>
            <a:lvl1pPr algn="r" fontAlgn="auto">
              <a:spcBef>
                <a:spcPts val="0"/>
              </a:spcBef>
              <a:spcAft>
                <a:spcPts val="0"/>
              </a:spcAft>
              <a:defRPr sz="1200">
                <a:latin typeface="+mn-lt"/>
                <a:cs typeface="+mn-cs"/>
              </a:defRPr>
            </a:lvl1pPr>
          </a:lstStyle>
          <a:p>
            <a:pPr>
              <a:defRPr/>
            </a:pPr>
            <a:fld id="{84698937-4888-45DC-836B-87A3B88492CE}" type="datetimeFigureOut">
              <a:rPr lang="fr-FR"/>
              <a:pPr>
                <a:defRPr/>
              </a:pPr>
              <a:t>19/03/2019</a:t>
            </a:fld>
            <a:endParaRPr lang="fr-FR"/>
          </a:p>
        </p:txBody>
      </p:sp>
      <p:sp>
        <p:nvSpPr>
          <p:cNvPr id="4" name="Espace réservé du pied de page 3"/>
          <p:cNvSpPr>
            <a:spLocks noGrp="1"/>
          </p:cNvSpPr>
          <p:nvPr>
            <p:ph type="ftr" sz="quarter" idx="2"/>
          </p:nvPr>
        </p:nvSpPr>
        <p:spPr>
          <a:xfrm>
            <a:off x="0" y="9721107"/>
            <a:ext cx="3078427" cy="511730"/>
          </a:xfrm>
          <a:prstGeom prst="rect">
            <a:avLst/>
          </a:prstGeom>
        </p:spPr>
        <p:txBody>
          <a:bodyPr vert="horz" lIns="94782" tIns="47391" rIns="94782" bIns="47391" rtlCol="0" anchor="b"/>
          <a:lstStyle>
            <a:lvl1pPr algn="l" fontAlgn="auto">
              <a:spcBef>
                <a:spcPts val="0"/>
              </a:spcBef>
              <a:spcAft>
                <a:spcPts val="0"/>
              </a:spcAft>
              <a:defRPr sz="1200">
                <a:latin typeface="+mn-lt"/>
                <a:cs typeface="+mn-cs"/>
              </a:defRPr>
            </a:lvl1pPr>
          </a:lstStyle>
          <a:p>
            <a:pPr>
              <a:defRPr/>
            </a:pPr>
            <a:endParaRPr lang="fr-FR"/>
          </a:p>
        </p:txBody>
      </p:sp>
      <p:sp>
        <p:nvSpPr>
          <p:cNvPr id="5" name="Espace réservé du numéro de diapositive 4"/>
          <p:cNvSpPr>
            <a:spLocks noGrp="1"/>
          </p:cNvSpPr>
          <p:nvPr>
            <p:ph type="sldNum" sz="quarter" idx="3"/>
          </p:nvPr>
        </p:nvSpPr>
        <p:spPr>
          <a:xfrm>
            <a:off x="4023993" y="9721107"/>
            <a:ext cx="3078427" cy="511730"/>
          </a:xfrm>
          <a:prstGeom prst="rect">
            <a:avLst/>
          </a:prstGeom>
        </p:spPr>
        <p:txBody>
          <a:bodyPr vert="horz" lIns="94782" tIns="47391" rIns="94782" bIns="47391" rtlCol="0" anchor="b"/>
          <a:lstStyle>
            <a:lvl1pPr algn="r" fontAlgn="auto">
              <a:spcBef>
                <a:spcPts val="0"/>
              </a:spcBef>
              <a:spcAft>
                <a:spcPts val="0"/>
              </a:spcAft>
              <a:defRPr sz="1200">
                <a:latin typeface="+mn-lt"/>
                <a:cs typeface="+mn-cs"/>
              </a:defRPr>
            </a:lvl1pPr>
          </a:lstStyle>
          <a:p>
            <a:pPr>
              <a:defRPr/>
            </a:pPr>
            <a:fld id="{D0BAE401-1F56-4BF6-8725-D5440CB3DAD5}" type="slidenum">
              <a:rPr lang="fr-FR"/>
              <a:pPr>
                <a:defRPr/>
              </a:pPr>
              <a:t>‹N°›</a:t>
            </a:fld>
            <a:endParaRPr lang="fr-F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1"/>
            <a:ext cx="3078427" cy="511730"/>
          </a:xfrm>
          <a:prstGeom prst="rect">
            <a:avLst/>
          </a:prstGeom>
        </p:spPr>
        <p:txBody>
          <a:bodyPr vert="horz" lIns="94782" tIns="47391" rIns="94782" bIns="47391" rtlCol="0"/>
          <a:lstStyle>
            <a:lvl1pPr algn="l" fontAlgn="auto">
              <a:spcBef>
                <a:spcPts val="0"/>
              </a:spcBef>
              <a:spcAft>
                <a:spcPts val="0"/>
              </a:spcAft>
              <a:defRPr sz="1200">
                <a:latin typeface="+mn-lt"/>
                <a:cs typeface="+mn-cs"/>
              </a:defRPr>
            </a:lvl1pPr>
          </a:lstStyle>
          <a:p>
            <a:pPr>
              <a:defRPr/>
            </a:pPr>
            <a:endParaRPr lang="fr-FR"/>
          </a:p>
        </p:txBody>
      </p:sp>
      <p:sp>
        <p:nvSpPr>
          <p:cNvPr id="3" name="Espace réservé de la date 2"/>
          <p:cNvSpPr>
            <a:spLocks noGrp="1"/>
          </p:cNvSpPr>
          <p:nvPr>
            <p:ph type="dt" idx="1"/>
          </p:nvPr>
        </p:nvSpPr>
        <p:spPr>
          <a:xfrm>
            <a:off x="4023993" y="1"/>
            <a:ext cx="3078427" cy="511730"/>
          </a:xfrm>
          <a:prstGeom prst="rect">
            <a:avLst/>
          </a:prstGeom>
        </p:spPr>
        <p:txBody>
          <a:bodyPr vert="horz" lIns="94782" tIns="47391" rIns="94782" bIns="47391" rtlCol="0"/>
          <a:lstStyle>
            <a:lvl1pPr algn="r" fontAlgn="auto">
              <a:spcBef>
                <a:spcPts val="0"/>
              </a:spcBef>
              <a:spcAft>
                <a:spcPts val="0"/>
              </a:spcAft>
              <a:defRPr sz="1200">
                <a:latin typeface="+mn-lt"/>
                <a:cs typeface="+mn-cs"/>
              </a:defRPr>
            </a:lvl1pPr>
          </a:lstStyle>
          <a:p>
            <a:pPr>
              <a:defRPr/>
            </a:pPr>
            <a:fld id="{41A3FE0E-0178-441D-BD7C-6EAC88CD9075}" type="datetimeFigureOut">
              <a:rPr lang="fr-FR"/>
              <a:pPr>
                <a:defRPr/>
              </a:pPr>
              <a:t>19/03/2019</a:t>
            </a:fld>
            <a:endParaRPr lang="fr-FR"/>
          </a:p>
        </p:txBody>
      </p:sp>
      <p:sp>
        <p:nvSpPr>
          <p:cNvPr id="4" name="Espace réservé de l'image des diapositives 3"/>
          <p:cNvSpPr>
            <a:spLocks noGrp="1" noRot="1" noChangeAspect="1"/>
          </p:cNvSpPr>
          <p:nvPr>
            <p:ph type="sldImg" idx="2"/>
          </p:nvPr>
        </p:nvSpPr>
        <p:spPr>
          <a:xfrm>
            <a:off x="993775" y="768350"/>
            <a:ext cx="5116513" cy="3836988"/>
          </a:xfrm>
          <a:prstGeom prst="rect">
            <a:avLst/>
          </a:prstGeom>
          <a:noFill/>
          <a:ln w="12700">
            <a:solidFill>
              <a:prstClr val="black"/>
            </a:solidFill>
          </a:ln>
        </p:spPr>
        <p:txBody>
          <a:bodyPr vert="horz" lIns="94782" tIns="47391" rIns="94782" bIns="47391" rtlCol="0" anchor="ctr"/>
          <a:lstStyle/>
          <a:p>
            <a:pPr lvl="0"/>
            <a:endParaRPr lang="fr-FR" noProof="0"/>
          </a:p>
        </p:txBody>
      </p:sp>
      <p:sp>
        <p:nvSpPr>
          <p:cNvPr id="5" name="Espace réservé des commentaires 4"/>
          <p:cNvSpPr>
            <a:spLocks noGrp="1"/>
          </p:cNvSpPr>
          <p:nvPr>
            <p:ph type="body" sz="quarter" idx="3"/>
          </p:nvPr>
        </p:nvSpPr>
        <p:spPr>
          <a:xfrm>
            <a:off x="710408" y="4861443"/>
            <a:ext cx="5683250" cy="4605575"/>
          </a:xfrm>
          <a:prstGeom prst="rect">
            <a:avLst/>
          </a:prstGeom>
        </p:spPr>
        <p:txBody>
          <a:bodyPr vert="horz" lIns="94782" tIns="47391" rIns="94782" bIns="47391" rtlCol="0">
            <a:normAutofit/>
          </a:bodyPr>
          <a:lstStyle/>
          <a:p>
            <a:pPr lvl="0"/>
            <a:r>
              <a:rPr lang="fr-FR" noProof="0" smtClean="0"/>
              <a:t>Cliquez pour modifier les styles du texte du masque</a:t>
            </a:r>
          </a:p>
          <a:p>
            <a:pPr lvl="1"/>
            <a:r>
              <a:rPr lang="fr-FR" noProof="0" smtClean="0"/>
              <a:t>Deuxième niveau</a:t>
            </a:r>
          </a:p>
          <a:p>
            <a:pPr lvl="2"/>
            <a:r>
              <a:rPr lang="fr-FR" noProof="0" smtClean="0"/>
              <a:t>Troisième niveau</a:t>
            </a:r>
          </a:p>
          <a:p>
            <a:pPr lvl="3"/>
            <a:r>
              <a:rPr lang="fr-FR" noProof="0" smtClean="0"/>
              <a:t>Quatrième niveau</a:t>
            </a:r>
          </a:p>
          <a:p>
            <a:pPr lvl="4"/>
            <a:r>
              <a:rPr lang="fr-FR" noProof="0" smtClean="0"/>
              <a:t>Cinquième niveau</a:t>
            </a:r>
            <a:endParaRPr lang="fr-FR" noProof="0"/>
          </a:p>
        </p:txBody>
      </p:sp>
      <p:sp>
        <p:nvSpPr>
          <p:cNvPr id="6" name="Espace réservé du pied de page 5"/>
          <p:cNvSpPr>
            <a:spLocks noGrp="1"/>
          </p:cNvSpPr>
          <p:nvPr>
            <p:ph type="ftr" sz="quarter" idx="4"/>
          </p:nvPr>
        </p:nvSpPr>
        <p:spPr>
          <a:xfrm>
            <a:off x="0" y="9721107"/>
            <a:ext cx="3078427" cy="511730"/>
          </a:xfrm>
          <a:prstGeom prst="rect">
            <a:avLst/>
          </a:prstGeom>
        </p:spPr>
        <p:txBody>
          <a:bodyPr vert="horz" lIns="94782" tIns="47391" rIns="94782" bIns="47391" rtlCol="0" anchor="b"/>
          <a:lstStyle>
            <a:lvl1pPr algn="l" fontAlgn="auto">
              <a:spcBef>
                <a:spcPts val="0"/>
              </a:spcBef>
              <a:spcAft>
                <a:spcPts val="0"/>
              </a:spcAft>
              <a:defRPr sz="1200">
                <a:latin typeface="+mn-lt"/>
                <a:cs typeface="+mn-cs"/>
              </a:defRPr>
            </a:lvl1pPr>
          </a:lstStyle>
          <a:p>
            <a:pPr>
              <a:defRPr/>
            </a:pPr>
            <a:endParaRPr lang="fr-FR"/>
          </a:p>
        </p:txBody>
      </p:sp>
      <p:sp>
        <p:nvSpPr>
          <p:cNvPr id="7" name="Espace réservé du numéro de diapositive 6"/>
          <p:cNvSpPr>
            <a:spLocks noGrp="1"/>
          </p:cNvSpPr>
          <p:nvPr>
            <p:ph type="sldNum" sz="quarter" idx="5"/>
          </p:nvPr>
        </p:nvSpPr>
        <p:spPr>
          <a:xfrm>
            <a:off x="4023993" y="9721107"/>
            <a:ext cx="3078427" cy="511730"/>
          </a:xfrm>
          <a:prstGeom prst="rect">
            <a:avLst/>
          </a:prstGeom>
        </p:spPr>
        <p:txBody>
          <a:bodyPr vert="horz" lIns="94782" tIns="47391" rIns="94782" bIns="47391" rtlCol="0" anchor="b"/>
          <a:lstStyle>
            <a:lvl1pPr algn="r" fontAlgn="auto">
              <a:spcBef>
                <a:spcPts val="0"/>
              </a:spcBef>
              <a:spcAft>
                <a:spcPts val="0"/>
              </a:spcAft>
              <a:defRPr sz="1200">
                <a:latin typeface="+mn-lt"/>
                <a:cs typeface="+mn-cs"/>
              </a:defRPr>
            </a:lvl1pPr>
          </a:lstStyle>
          <a:p>
            <a:pPr>
              <a:defRPr/>
            </a:pPr>
            <a:fld id="{B2761906-6DE1-4483-9DF1-21E8480DFB5A}" type="slidenum">
              <a:rPr lang="fr-FR"/>
              <a:pPr>
                <a:defRPr/>
              </a:pPr>
              <a:t>‹N°›</a:t>
            </a:fld>
            <a:endParaRPr lang="fr-FR"/>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indent="-171450">
              <a:buFont typeface="Wingdings" panose="05000000000000000000" pitchFamily="2" charset="2"/>
              <a:buChar char="è"/>
            </a:pPr>
            <a:r>
              <a:rPr lang="fr-FR" sz="1000" u="sng" dirty="0" smtClean="0">
                <a:sym typeface="Wingdings" panose="05000000000000000000" pitchFamily="2" charset="2"/>
              </a:rPr>
              <a:t>Position géographique du territoire et des sites suivis </a:t>
            </a:r>
            <a:r>
              <a:rPr lang="fr-FR" sz="1000" dirty="0" smtClean="0">
                <a:sym typeface="Wingdings" panose="05000000000000000000" pitchFamily="2" charset="2"/>
              </a:rPr>
              <a:t>: parler</a:t>
            </a:r>
            <a:r>
              <a:rPr lang="fr-FR" sz="1000" baseline="0" dirty="0" smtClean="0">
                <a:sym typeface="Wingdings" panose="05000000000000000000" pitchFamily="2" charset="2"/>
              </a:rPr>
              <a:t> de la dynamique côtière : source de changements interannuels majeurs sur le profil de plage, allant jusqu’à érosion totale de la zone sableuse.</a:t>
            </a:r>
            <a:endParaRPr lang="fr-FR" sz="1000" dirty="0" smtClean="0">
              <a:sym typeface="Wingdings" panose="05000000000000000000" pitchFamily="2" charset="2"/>
            </a:endParaRPr>
          </a:p>
          <a:p>
            <a:pPr marL="171450" indent="-171450">
              <a:buFont typeface="Wingdings" panose="05000000000000000000" pitchFamily="2" charset="2"/>
              <a:buChar char="è"/>
            </a:pPr>
            <a:r>
              <a:rPr lang="fr-FR" sz="1000" u="sng" dirty="0" smtClean="0">
                <a:sym typeface="Wingdings" panose="05000000000000000000" pitchFamily="2" charset="2"/>
              </a:rPr>
              <a:t>Site</a:t>
            </a:r>
            <a:r>
              <a:rPr lang="fr-FR" sz="1000" u="sng" baseline="0" dirty="0" smtClean="0">
                <a:sym typeface="Wingdings" panose="05000000000000000000" pitchFamily="2" charset="2"/>
              </a:rPr>
              <a:t>s prospectés </a:t>
            </a:r>
            <a:r>
              <a:rPr lang="fr-FR" sz="1000" baseline="0" dirty="0" smtClean="0">
                <a:sym typeface="Wingdings" panose="05000000000000000000" pitchFamily="2" charset="2"/>
              </a:rPr>
              <a:t>: plages de ponte = principalement Ouest (</a:t>
            </a:r>
            <a:r>
              <a:rPr lang="fr-FR" sz="1000" b="1" baseline="0" dirty="0" smtClean="0">
                <a:sym typeface="Wingdings" panose="05000000000000000000" pitchFamily="2" charset="2"/>
              </a:rPr>
              <a:t>1km</a:t>
            </a:r>
            <a:r>
              <a:rPr lang="fr-FR" sz="1000" baseline="0" dirty="0" smtClean="0">
                <a:sym typeface="Wingdings" panose="05000000000000000000" pitchFamily="2" charset="2"/>
              </a:rPr>
              <a:t> de plage pour Yalimapo en 2018, </a:t>
            </a:r>
            <a:r>
              <a:rPr lang="fr-FR" sz="1000" b="1" baseline="0" dirty="0" smtClean="0">
                <a:sym typeface="Wingdings" panose="05000000000000000000" pitchFamily="2" charset="2"/>
              </a:rPr>
              <a:t>NA</a:t>
            </a:r>
            <a:r>
              <a:rPr lang="fr-FR" sz="1000" baseline="0" dirty="0" smtClean="0">
                <a:sym typeface="Wingdings" panose="05000000000000000000" pitchFamily="2" charset="2"/>
              </a:rPr>
              <a:t> pour les sites isolés) et Est (près de </a:t>
            </a:r>
            <a:r>
              <a:rPr lang="fr-FR" sz="1000" b="1" baseline="0" dirty="0" smtClean="0">
                <a:sym typeface="Wingdings" panose="05000000000000000000" pitchFamily="2" charset="2"/>
              </a:rPr>
              <a:t>8kms</a:t>
            </a:r>
            <a:r>
              <a:rPr lang="fr-FR" sz="1000" baseline="0" dirty="0" smtClean="0">
                <a:sym typeface="Wingdings" panose="05000000000000000000" pitchFamily="2" charset="2"/>
              </a:rPr>
              <a:t> réparties sur 3 plages), soit </a:t>
            </a:r>
            <a:r>
              <a:rPr lang="fr-FR" sz="1000" b="1" baseline="0" dirty="0" smtClean="0">
                <a:sym typeface="Wingdings" panose="05000000000000000000" pitchFamily="2" charset="2"/>
              </a:rPr>
              <a:t>à peine une dizaine de km </a:t>
            </a:r>
            <a:r>
              <a:rPr lang="fr-FR" sz="1000" baseline="0" dirty="0" smtClean="0">
                <a:sym typeface="Wingdings" panose="05000000000000000000" pitchFamily="2" charset="2"/>
              </a:rPr>
              <a:t>sur </a:t>
            </a:r>
            <a:r>
              <a:rPr lang="fr-FR" sz="1000" b="1" baseline="0" dirty="0" smtClean="0">
                <a:sym typeface="Wingdings" panose="05000000000000000000" pitchFamily="2" charset="2"/>
              </a:rPr>
              <a:t>608 km </a:t>
            </a:r>
            <a:r>
              <a:rPr lang="fr-FR" sz="1000" baseline="0" dirty="0" smtClean="0">
                <a:sym typeface="Wingdings" panose="05000000000000000000" pitchFamily="2" charset="2"/>
              </a:rPr>
              <a:t>au total d’après le Service Hydrographique et Océanographique de la Marine (SHOM), même si d’autres sources moins officielles parlent de </a:t>
            </a:r>
            <a:r>
              <a:rPr lang="fr-FR" sz="1000" b="1" baseline="0" dirty="0" smtClean="0">
                <a:sym typeface="Wingdings" panose="05000000000000000000" pitchFamily="2" charset="2"/>
              </a:rPr>
              <a:t>320 kms</a:t>
            </a:r>
            <a:r>
              <a:rPr lang="fr-FR" sz="1000" baseline="0" dirty="0" smtClean="0">
                <a:sym typeface="Wingdings" panose="05000000000000000000" pitchFamily="2" charset="2"/>
              </a:rPr>
              <a:t>… Dans tout les cas, entre </a:t>
            </a:r>
            <a:r>
              <a:rPr lang="fr-FR" sz="1000" b="1" baseline="0" dirty="0" smtClean="0">
                <a:sym typeface="Wingdings" panose="05000000000000000000" pitchFamily="2" charset="2"/>
              </a:rPr>
              <a:t>1 et 3% </a:t>
            </a:r>
            <a:r>
              <a:rPr lang="fr-FR" sz="1000" baseline="0" dirty="0" smtClean="0">
                <a:sym typeface="Wingdings" panose="05000000000000000000" pitchFamily="2" charset="2"/>
              </a:rPr>
              <a:t>est en zone sableuse. Tout le reste = zone vaseuses (vasière &amp; mangrove) et rocheuse.</a:t>
            </a:r>
          </a:p>
          <a:p>
            <a:pPr marL="171450" indent="-171450">
              <a:buFont typeface="Wingdings" panose="05000000000000000000" pitchFamily="2" charset="2"/>
              <a:buChar char="è"/>
            </a:pPr>
            <a:r>
              <a:rPr lang="fr-FR" sz="1000" u="sng" dirty="0" smtClean="0">
                <a:sym typeface="Wingdings" panose="05000000000000000000" pitchFamily="2" charset="2"/>
              </a:rPr>
              <a:t>Site</a:t>
            </a:r>
            <a:r>
              <a:rPr lang="fr-FR" sz="1000" u="sng" baseline="0" dirty="0" smtClean="0">
                <a:sym typeface="Wingdings" panose="05000000000000000000" pitchFamily="2" charset="2"/>
              </a:rPr>
              <a:t>s non prospectés </a:t>
            </a:r>
            <a:r>
              <a:rPr lang="fr-FR" sz="1000" baseline="0" dirty="0" smtClean="0">
                <a:sym typeface="Wingdings" panose="05000000000000000000" pitchFamily="2" charset="2"/>
              </a:rPr>
              <a:t>: isolement, accès difficile, moyens humains et logistiques à déployer très importants.</a:t>
            </a:r>
          </a:p>
          <a:p>
            <a:pPr marL="171450" indent="-171450">
              <a:buFont typeface="Wingdings" panose="05000000000000000000" pitchFamily="2" charset="2"/>
              <a:buChar char="è"/>
            </a:pPr>
            <a:r>
              <a:rPr lang="fr-FR" sz="1000" baseline="0" dirty="0" smtClean="0">
                <a:sym typeface="Wingdings" panose="05000000000000000000" pitchFamily="2" charset="2"/>
              </a:rPr>
              <a:t> </a:t>
            </a:r>
            <a:r>
              <a:rPr lang="fr-FR" sz="1000" u="sng" baseline="0" dirty="0" smtClean="0">
                <a:sym typeface="Wingdings" panose="05000000000000000000" pitchFamily="2" charset="2"/>
              </a:rPr>
              <a:t>Type d’habitat</a:t>
            </a:r>
            <a:r>
              <a:rPr lang="fr-FR" sz="1000" baseline="0" dirty="0" smtClean="0">
                <a:sym typeface="Wingdings" panose="05000000000000000000" pitchFamily="2" charset="2"/>
              </a:rPr>
              <a:t> : essentiellement plage de ponte. Pas d’aire de croissance (sauf pour </a:t>
            </a:r>
            <a:r>
              <a:rPr lang="fr-FR" sz="1000" baseline="0" dirty="0" err="1" smtClean="0">
                <a:sym typeface="Wingdings" panose="05000000000000000000" pitchFamily="2" charset="2"/>
              </a:rPr>
              <a:t>qq</a:t>
            </a:r>
            <a:r>
              <a:rPr lang="fr-FR" sz="1000" baseline="0" dirty="0" smtClean="0">
                <a:sym typeface="Wingdings" panose="05000000000000000000" pitchFamily="2" charset="2"/>
              </a:rPr>
              <a:t> jeunes tortues vertes) ou de développement. </a:t>
            </a:r>
          </a:p>
          <a:p>
            <a:pPr marL="171450" indent="-171450">
              <a:buFont typeface="Wingdings" panose="05000000000000000000" pitchFamily="2" charset="2"/>
              <a:buChar char="è"/>
            </a:pPr>
            <a:r>
              <a:rPr lang="fr-FR" sz="1000" baseline="0" dirty="0" smtClean="0">
                <a:sym typeface="Wingdings" panose="05000000000000000000" pitchFamily="2" charset="2"/>
              </a:rPr>
              <a:t> </a:t>
            </a:r>
            <a:r>
              <a:rPr lang="fr-FR" sz="1000" u="sng" baseline="0" dirty="0" smtClean="0">
                <a:sym typeface="Wingdings" panose="05000000000000000000" pitchFamily="2" charset="2"/>
              </a:rPr>
              <a:t>Population de tortue </a:t>
            </a:r>
            <a:r>
              <a:rPr lang="fr-FR" sz="1000" baseline="0" dirty="0" smtClean="0">
                <a:sym typeface="Wingdings" panose="05000000000000000000" pitchFamily="2" charset="2"/>
              </a:rPr>
              <a:t>: Luth, verte, olivâtre et imbriquées dans une moindre mesure : </a:t>
            </a:r>
            <a:r>
              <a:rPr lang="fr-FR" sz="1000" baseline="0" dirty="0" err="1" smtClean="0">
                <a:sym typeface="Wingdings" panose="05000000000000000000" pitchFamily="2" charset="2"/>
              </a:rPr>
              <a:t>Cf</a:t>
            </a:r>
            <a:r>
              <a:rPr lang="fr-FR" sz="1000" baseline="0" dirty="0" smtClean="0">
                <a:sym typeface="Wingdings" panose="05000000000000000000" pitchFamily="2" charset="2"/>
              </a:rPr>
              <a:t> diapo suivante. </a:t>
            </a:r>
            <a:endParaRPr lang="fr-FR" sz="1000" dirty="0" smtClean="0">
              <a:sym typeface="Wingdings" panose="05000000000000000000" pitchFamily="2" charset="2"/>
            </a:endParaRPr>
          </a:p>
          <a:p>
            <a:pPr marL="171450" indent="-171450">
              <a:buFont typeface="Wingdings" panose="05000000000000000000" pitchFamily="2" charset="2"/>
              <a:buChar char="è"/>
            </a:pPr>
            <a:endParaRPr lang="fr-FR" sz="1000" dirty="0"/>
          </a:p>
        </p:txBody>
      </p:sp>
      <p:sp>
        <p:nvSpPr>
          <p:cNvPr id="4" name="Espace réservé du numéro de diapositive 3"/>
          <p:cNvSpPr>
            <a:spLocks noGrp="1"/>
          </p:cNvSpPr>
          <p:nvPr>
            <p:ph type="sldNum" sz="quarter" idx="10"/>
          </p:nvPr>
        </p:nvSpPr>
        <p:spPr/>
        <p:txBody>
          <a:bodyPr/>
          <a:lstStyle/>
          <a:p>
            <a:pPr>
              <a:defRPr/>
            </a:pPr>
            <a:fld id="{B2761906-6DE1-4483-9DF1-21E8480DFB5A}" type="slidenum">
              <a:rPr lang="fr-FR" smtClean="0"/>
              <a:pPr>
                <a:defRPr/>
              </a:pPr>
              <a:t>7</a:t>
            </a:fld>
            <a:endParaRPr lang="fr-FR"/>
          </a:p>
        </p:txBody>
      </p:sp>
    </p:spTree>
    <p:extLst>
      <p:ext uri="{BB962C8B-B14F-4D97-AF65-F5344CB8AC3E}">
        <p14:creationId xmlns:p14="http://schemas.microsoft.com/office/powerpoint/2010/main" val="161314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Commenter l’évolution pour la</a:t>
            </a:r>
            <a:r>
              <a:rPr lang="fr-FR" baseline="0" dirty="0" smtClean="0"/>
              <a:t> luth à l’ouest et à l’est en général </a:t>
            </a:r>
            <a:r>
              <a:rPr lang="fr-FR" baseline="0" dirty="0" smtClean="0">
                <a:sym typeface="Wingdings" panose="05000000000000000000" pitchFamily="2" charset="2"/>
              </a:rPr>
              <a:t> déclin global très préoccupant</a:t>
            </a:r>
            <a:endParaRPr lang="fr-FR" dirty="0"/>
          </a:p>
        </p:txBody>
      </p:sp>
      <p:sp>
        <p:nvSpPr>
          <p:cNvPr id="4" name="Espace réservé du numéro de diapositive 3"/>
          <p:cNvSpPr>
            <a:spLocks noGrp="1"/>
          </p:cNvSpPr>
          <p:nvPr>
            <p:ph type="sldNum" sz="quarter" idx="10"/>
          </p:nvPr>
        </p:nvSpPr>
        <p:spPr/>
        <p:txBody>
          <a:bodyPr/>
          <a:lstStyle/>
          <a:p>
            <a:pPr>
              <a:defRPr/>
            </a:pPr>
            <a:fld id="{B2761906-6DE1-4483-9DF1-21E8480DFB5A}" type="slidenum">
              <a:rPr lang="fr-FR" smtClean="0"/>
              <a:pPr>
                <a:defRPr/>
              </a:pPr>
              <a:t>17</a:t>
            </a:fld>
            <a:endParaRPr lang="fr-FR"/>
          </a:p>
        </p:txBody>
      </p:sp>
    </p:spTree>
    <p:extLst>
      <p:ext uri="{BB962C8B-B14F-4D97-AF65-F5344CB8AC3E}">
        <p14:creationId xmlns:p14="http://schemas.microsoft.com/office/powerpoint/2010/main" val="36482362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Confirmé</a:t>
            </a:r>
            <a:r>
              <a:rPr lang="fr-FR" baseline="0" dirty="0" smtClean="0"/>
              <a:t> par le récent travail du NW Atlantic </a:t>
            </a:r>
            <a:r>
              <a:rPr lang="fr-FR" baseline="0" dirty="0" err="1" smtClean="0"/>
              <a:t>Dc</a:t>
            </a:r>
            <a:r>
              <a:rPr lang="fr-FR" baseline="0" dirty="0" smtClean="0"/>
              <a:t> </a:t>
            </a:r>
            <a:r>
              <a:rPr lang="fr-FR" baseline="0" dirty="0" err="1" smtClean="0"/>
              <a:t>Working</a:t>
            </a:r>
            <a:r>
              <a:rPr lang="fr-FR" baseline="0" dirty="0" smtClean="0"/>
              <a:t> group, aux 3 échelles de temps prises en compte. Influence majeure de AY</a:t>
            </a:r>
            <a:endParaRPr lang="fr-FR" dirty="0"/>
          </a:p>
        </p:txBody>
      </p:sp>
      <p:sp>
        <p:nvSpPr>
          <p:cNvPr id="4" name="Espace réservé du numéro de diapositive 3"/>
          <p:cNvSpPr>
            <a:spLocks noGrp="1"/>
          </p:cNvSpPr>
          <p:nvPr>
            <p:ph type="sldNum" sz="quarter" idx="10"/>
          </p:nvPr>
        </p:nvSpPr>
        <p:spPr/>
        <p:txBody>
          <a:bodyPr/>
          <a:lstStyle/>
          <a:p>
            <a:pPr>
              <a:defRPr/>
            </a:pPr>
            <a:fld id="{B2761906-6DE1-4483-9DF1-21E8480DFB5A}" type="slidenum">
              <a:rPr lang="fr-FR" smtClean="0"/>
              <a:pPr>
                <a:defRPr/>
              </a:pPr>
              <a:t>18</a:t>
            </a:fld>
            <a:endParaRPr lang="fr-FR"/>
          </a:p>
        </p:txBody>
      </p:sp>
    </p:spTree>
    <p:extLst>
      <p:ext uri="{BB962C8B-B14F-4D97-AF65-F5344CB8AC3E}">
        <p14:creationId xmlns:p14="http://schemas.microsoft.com/office/powerpoint/2010/main" val="33308832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Commenter l’évolution pour l’olivâtre </a:t>
            </a:r>
            <a:r>
              <a:rPr lang="fr-FR" baseline="0" dirty="0" smtClean="0"/>
              <a:t>à l’ouest : tendance à l’augmentation.</a:t>
            </a:r>
            <a:endParaRPr lang="fr-FR" dirty="0"/>
          </a:p>
        </p:txBody>
      </p:sp>
      <p:sp>
        <p:nvSpPr>
          <p:cNvPr id="4" name="Espace réservé du numéro de diapositive 3"/>
          <p:cNvSpPr>
            <a:spLocks noGrp="1"/>
          </p:cNvSpPr>
          <p:nvPr>
            <p:ph type="sldNum" sz="quarter" idx="10"/>
          </p:nvPr>
        </p:nvSpPr>
        <p:spPr/>
        <p:txBody>
          <a:bodyPr/>
          <a:lstStyle/>
          <a:p>
            <a:pPr>
              <a:defRPr/>
            </a:pPr>
            <a:fld id="{B2761906-6DE1-4483-9DF1-21E8480DFB5A}" type="slidenum">
              <a:rPr lang="fr-FR" smtClean="0"/>
              <a:pPr>
                <a:defRPr/>
              </a:pPr>
              <a:t>19</a:t>
            </a:fld>
            <a:endParaRPr lang="fr-FR"/>
          </a:p>
        </p:txBody>
      </p:sp>
    </p:spTree>
    <p:extLst>
      <p:ext uri="{BB962C8B-B14F-4D97-AF65-F5344CB8AC3E}">
        <p14:creationId xmlns:p14="http://schemas.microsoft.com/office/powerpoint/2010/main" val="10357644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Annoter d’après slides de Damien : pour la tortue verte, site d’</a:t>
            </a:r>
            <a:r>
              <a:rPr lang="fr-FR" dirty="0" err="1" smtClean="0"/>
              <a:t>interponte</a:t>
            </a:r>
            <a:r>
              <a:rPr lang="fr-FR" dirty="0" smtClean="0"/>
              <a:t> proche du site de nidification (env. 10km).</a:t>
            </a:r>
          </a:p>
          <a:p>
            <a:pPr marL="0" marR="0" indent="0" algn="l" defTabSz="914400" rtl="0" eaLnBrk="0" fontAlgn="base" latinLnBrk="0" hangingPunct="0">
              <a:lnSpc>
                <a:spcPct val="100000"/>
              </a:lnSpc>
              <a:spcBef>
                <a:spcPct val="30000"/>
              </a:spcBef>
              <a:spcAft>
                <a:spcPct val="0"/>
              </a:spcAft>
              <a:buClrTx/>
              <a:buSzTx/>
              <a:buFontTx/>
              <a:buNone/>
              <a:tabLst/>
              <a:defRPr/>
            </a:pPr>
            <a:r>
              <a:rPr lang="fr-FR" baseline="0" dirty="0" smtClean="0"/>
              <a:t>Je n’aborderai pas ici la superposition de ces zones de déplacement avec les cartes de pression de pêche </a:t>
            </a:r>
            <a:r>
              <a:rPr lang="fr-FR" baseline="0" dirty="0" smtClean="0">
                <a:sym typeface="Wingdings" panose="05000000000000000000" pitchFamily="2" charset="2"/>
              </a:rPr>
              <a:t> </a:t>
            </a:r>
            <a:r>
              <a:rPr lang="fr-FR" baseline="0" dirty="0" err="1" smtClean="0">
                <a:sym typeface="Wingdings" panose="05000000000000000000" pitchFamily="2" charset="2"/>
              </a:rPr>
              <a:t>Cf</a:t>
            </a:r>
            <a:r>
              <a:rPr lang="fr-FR" baseline="0" dirty="0" smtClean="0">
                <a:sym typeface="Wingdings" panose="05000000000000000000" pitchFamily="2" charset="2"/>
              </a:rPr>
              <a:t> travail de Valentine André</a:t>
            </a:r>
            <a:endParaRPr lang="fr-FR" baseline="0" dirty="0" smtClean="0"/>
          </a:p>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761906-6DE1-4483-9DF1-21E8480DFB5A}"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710445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aseline="0" dirty="0" smtClean="0"/>
              <a:t>Cœur de l’action de conservation représenté par le 1</a:t>
            </a:r>
            <a:r>
              <a:rPr lang="fr-FR" baseline="30000" dirty="0" smtClean="0"/>
              <a:t>er</a:t>
            </a:r>
            <a:r>
              <a:rPr lang="fr-FR" baseline="0" dirty="0" smtClean="0"/>
              <a:t> objectif spécifique : réduction des menaces à terre et en mer.</a:t>
            </a: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761906-6DE1-4483-9DF1-21E8480DFB5A}"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546951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indent="-171450">
              <a:buFontTx/>
              <a:buChar char="-"/>
            </a:pPr>
            <a:r>
              <a:rPr lang="fr-FR" baseline="0" dirty="0" smtClean="0"/>
              <a:t>augmentation à l’ouest : influence du marché noir surinamiens ?</a:t>
            </a:r>
          </a:p>
          <a:p>
            <a:pPr marL="171450" indent="-171450">
              <a:buFontTx/>
              <a:buChar char="-"/>
            </a:pPr>
            <a:r>
              <a:rPr lang="fr-FR" baseline="0" dirty="0" smtClean="0"/>
              <a:t>Ne pas baisser la garde</a:t>
            </a:r>
          </a:p>
          <a:p>
            <a:pPr marL="171450" indent="-171450">
              <a:buFontTx/>
              <a:buChar char="-"/>
            </a:pPr>
            <a:r>
              <a:rPr lang="fr-FR" baseline="0" dirty="0" smtClean="0"/>
              <a:t>Intervention limitée par le nb d’agents disponibles (AY est loin de tout).</a:t>
            </a: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761906-6DE1-4483-9DF1-21E8480DFB5A}"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223100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aseline="0" dirty="0" smtClean="0"/>
              <a:t>-   Progrès à l’est notable grâce à mise en place fourrière + patrouille à partir de 2008.</a:t>
            </a:r>
          </a:p>
          <a:p>
            <a:pPr marL="171450" indent="-171450">
              <a:buFontTx/>
              <a:buChar char="-"/>
            </a:pPr>
            <a:r>
              <a:rPr lang="fr-FR" baseline="0" dirty="0" smtClean="0"/>
              <a:t>Également attaque sur les adultes olivâtres à l’Est : gros </a:t>
            </a:r>
            <a:r>
              <a:rPr lang="fr-FR" baseline="0" dirty="0" err="1" smtClean="0"/>
              <a:t>pb</a:t>
            </a:r>
            <a:r>
              <a:rPr lang="fr-FR" baseline="0" dirty="0" smtClean="0"/>
              <a:t> en 2017 avec 16 tuées/mutilées, même si toujours &lt; 1% de la pop nicheuse depuis 12 ans.</a:t>
            </a:r>
          </a:p>
          <a:p>
            <a:pPr marL="171450" indent="-171450">
              <a:buFontTx/>
              <a:buChar char="-"/>
            </a:pPr>
            <a:r>
              <a:rPr lang="fr-FR" baseline="0" dirty="0" smtClean="0"/>
              <a:t>Doter l’ouest d’une fourrière (impliquer les collectivités)</a:t>
            </a: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761906-6DE1-4483-9DF1-21E8480DFB5A}"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571251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457200" lvl="1" indent="0">
              <a:buFontTx/>
              <a:buNone/>
              <a:defRPr/>
            </a:pPr>
            <a:r>
              <a:rPr lang="fr-FR" baseline="0" dirty="0" smtClean="0">
                <a:solidFill>
                  <a:prstClr val="white"/>
                </a:solidFill>
              </a:rPr>
              <a:t>1.1 Analyse scientifique</a:t>
            </a:r>
            <a:r>
              <a:rPr lang="fr-FR" dirty="0" smtClean="0">
                <a:solidFill>
                  <a:prstClr val="white"/>
                </a:solidFill>
              </a:rPr>
              <a:t> locale et/ou internationale des données sur l’activité de ponte (nombre de nids et de femelles nicheuses) pour définir les tendances démographiques et estimer des paramètres démographiques d’intérêt :</a:t>
            </a:r>
            <a:r>
              <a:rPr lang="fr-FR" baseline="0" dirty="0" smtClean="0">
                <a:solidFill>
                  <a:prstClr val="white"/>
                </a:solidFill>
              </a:rPr>
              <a:t> en cours (local et international pour </a:t>
            </a:r>
            <a:r>
              <a:rPr lang="fr-FR" baseline="0" dirty="0" err="1" smtClean="0">
                <a:solidFill>
                  <a:prstClr val="white"/>
                </a:solidFill>
              </a:rPr>
              <a:t>Dc</a:t>
            </a:r>
            <a:r>
              <a:rPr lang="fr-FR" baseline="0" dirty="0" smtClean="0">
                <a:solidFill>
                  <a:prstClr val="white"/>
                </a:solidFill>
              </a:rPr>
              <a:t>), pas pour Cm et Lo + impact de l’érosion côtière sur l’activité de ponte ! </a:t>
            </a:r>
          </a:p>
          <a:p>
            <a:pPr marL="457200" lvl="1" indent="0">
              <a:buFontTx/>
              <a:buNone/>
              <a:defRPr/>
            </a:pPr>
            <a:endParaRPr lang="fr-FR" baseline="0" dirty="0" smtClean="0">
              <a:solidFill>
                <a:prstClr val="white"/>
              </a:solidFill>
            </a:endParaRPr>
          </a:p>
          <a:p>
            <a:pPr marL="457200" lvl="1" indent="0">
              <a:buFontTx/>
              <a:buNone/>
              <a:defRPr/>
            </a:pPr>
            <a:r>
              <a:rPr lang="fr-FR" baseline="0" dirty="0" smtClean="0">
                <a:solidFill>
                  <a:prstClr val="white"/>
                </a:solidFill>
              </a:rPr>
              <a:t>Bonne participation des membres du RTMG</a:t>
            </a:r>
          </a:p>
          <a:p>
            <a:pPr marL="457200" lvl="1" indent="0">
              <a:buFontTx/>
              <a:buNone/>
              <a:defRPr/>
            </a:pPr>
            <a:endParaRPr lang="fr-FR" baseline="0" dirty="0" smtClean="0">
              <a:solidFill>
                <a:prstClr val="white"/>
              </a:solidFill>
            </a:endParaRPr>
          </a:p>
          <a:p>
            <a:pPr marL="457200" lvl="1" indent="0">
              <a:buFontTx/>
              <a:buNone/>
              <a:defRPr/>
            </a:pPr>
            <a:r>
              <a:rPr lang="fr-FR" baseline="0" dirty="0" smtClean="0">
                <a:solidFill>
                  <a:prstClr val="white"/>
                </a:solidFill>
              </a:rPr>
              <a:t>Menaces naturelles ou anthropiques sur lesquelles on peut difficilement lutter : érosion, pêche illégale, trafic de vessie natatoire.</a:t>
            </a:r>
          </a:p>
          <a:p>
            <a:pPr marL="457200" lvl="1" indent="0">
              <a:buFontTx/>
              <a:buNone/>
              <a:defRPr/>
            </a:pPr>
            <a:endParaRPr lang="fr-FR" baseline="0" dirty="0" smtClean="0">
              <a:solidFill>
                <a:prstClr val="white"/>
              </a:solidFill>
            </a:endParaRPr>
          </a:p>
          <a:p>
            <a:pPr marL="457200" lvl="1" indent="0">
              <a:buFontTx/>
              <a:buNone/>
              <a:defRPr/>
            </a:pPr>
            <a:r>
              <a:rPr lang="fr-FR" baseline="0" dirty="0" smtClean="0">
                <a:solidFill>
                  <a:prstClr val="white"/>
                </a:solidFill>
              </a:rPr>
              <a:t>Valorisation socio-économique (tourisme) au point mort</a:t>
            </a:r>
          </a:p>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761906-6DE1-4483-9DF1-21E8480DFB5A}"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881820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457200" lvl="1" indent="0">
              <a:buFontTx/>
              <a:buNone/>
              <a:defRPr/>
            </a:pPr>
            <a:r>
              <a:rPr lang="fr-FR" baseline="0" dirty="0" smtClean="0">
                <a:solidFill>
                  <a:prstClr val="white"/>
                </a:solidFill>
              </a:rPr>
              <a:t>1.1 Analyse scientifique</a:t>
            </a:r>
            <a:r>
              <a:rPr lang="fr-FR" dirty="0" smtClean="0">
                <a:solidFill>
                  <a:prstClr val="white"/>
                </a:solidFill>
              </a:rPr>
              <a:t> locale et/ou internationale des données sur l’activité de ponte (nombre de nids et de femelles nicheuses) pour définir les tendances démographiques et estimer des paramètres démographiques d’intérêt :</a:t>
            </a:r>
            <a:r>
              <a:rPr lang="fr-FR" baseline="0" dirty="0" smtClean="0">
                <a:solidFill>
                  <a:prstClr val="white"/>
                </a:solidFill>
              </a:rPr>
              <a:t> en cours (local et international pour </a:t>
            </a:r>
            <a:r>
              <a:rPr lang="fr-FR" baseline="0" dirty="0" err="1" smtClean="0">
                <a:solidFill>
                  <a:prstClr val="white"/>
                </a:solidFill>
              </a:rPr>
              <a:t>Dc</a:t>
            </a:r>
            <a:r>
              <a:rPr lang="fr-FR" baseline="0" dirty="0" smtClean="0">
                <a:solidFill>
                  <a:prstClr val="white"/>
                </a:solidFill>
              </a:rPr>
              <a:t>), pas pour Cm et Lo + impact de l’érosion côtière sur l’activité de ponte ! </a:t>
            </a:r>
          </a:p>
          <a:p>
            <a:pPr marL="457200" lvl="1" indent="0">
              <a:buFontTx/>
              <a:buNone/>
              <a:defRPr/>
            </a:pPr>
            <a:endParaRPr lang="fr-FR" baseline="0" dirty="0" smtClean="0">
              <a:solidFill>
                <a:prstClr val="white"/>
              </a:solidFill>
            </a:endParaRPr>
          </a:p>
          <a:p>
            <a:pPr marL="457200" lvl="1" indent="0">
              <a:buFontTx/>
              <a:buNone/>
              <a:defRPr/>
            </a:pPr>
            <a:r>
              <a:rPr lang="fr-FR" baseline="0" dirty="0" smtClean="0">
                <a:solidFill>
                  <a:prstClr val="white"/>
                </a:solidFill>
              </a:rPr>
              <a:t>Bonne participation des membres du RTMG</a:t>
            </a:r>
          </a:p>
          <a:p>
            <a:pPr marL="457200" lvl="1" indent="0">
              <a:buFontTx/>
              <a:buNone/>
              <a:defRPr/>
            </a:pPr>
            <a:endParaRPr lang="fr-FR" baseline="0" dirty="0" smtClean="0">
              <a:solidFill>
                <a:prstClr val="white"/>
              </a:solidFill>
            </a:endParaRPr>
          </a:p>
          <a:p>
            <a:pPr marL="457200" lvl="1" indent="0">
              <a:buFontTx/>
              <a:buNone/>
              <a:defRPr/>
            </a:pPr>
            <a:r>
              <a:rPr lang="fr-FR" baseline="0" dirty="0" smtClean="0">
                <a:solidFill>
                  <a:prstClr val="white"/>
                </a:solidFill>
              </a:rPr>
              <a:t>Menaces naturelles ou anthropiques sur lesquelles on peut difficilement lutter : érosion, pêche illégale, trafic de vessie natatoire.</a:t>
            </a:r>
          </a:p>
          <a:p>
            <a:pPr marL="457200" lvl="1" indent="0">
              <a:buFontTx/>
              <a:buNone/>
              <a:defRPr/>
            </a:pPr>
            <a:endParaRPr lang="fr-FR" baseline="0" dirty="0" smtClean="0">
              <a:solidFill>
                <a:prstClr val="white"/>
              </a:solidFill>
            </a:endParaRPr>
          </a:p>
          <a:p>
            <a:pPr marL="457200" lvl="1" indent="0">
              <a:buFontTx/>
              <a:buNone/>
              <a:defRPr/>
            </a:pPr>
            <a:r>
              <a:rPr lang="fr-FR" baseline="0" dirty="0" smtClean="0">
                <a:solidFill>
                  <a:prstClr val="white"/>
                </a:solidFill>
              </a:rPr>
              <a:t>Valorisation socio-économique (tourisme) au point mort</a:t>
            </a:r>
          </a:p>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761906-6DE1-4483-9DF1-21E8480DFB5A}"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681444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B2761906-6DE1-4483-9DF1-21E8480DFB5A}" type="slidenum">
              <a:rPr lang="fr-FR" smtClean="0"/>
              <a:pPr>
                <a:defRPr/>
              </a:pPr>
              <a:t>30</a:t>
            </a:fld>
            <a:endParaRPr lang="fr-FR"/>
          </a:p>
        </p:txBody>
      </p:sp>
    </p:spTree>
    <p:extLst>
      <p:ext uri="{BB962C8B-B14F-4D97-AF65-F5344CB8AC3E}">
        <p14:creationId xmlns:p14="http://schemas.microsoft.com/office/powerpoint/2010/main" val="35091513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indent="-171450">
              <a:buFont typeface="Wingdings" panose="05000000000000000000" pitchFamily="2" charset="2"/>
              <a:buChar char="è"/>
            </a:pPr>
            <a:r>
              <a:rPr lang="fr-FR" sz="1000" u="sng" dirty="0" smtClean="0">
                <a:sym typeface="Wingdings" panose="05000000000000000000" pitchFamily="2" charset="2"/>
              </a:rPr>
              <a:t>Position géographique du territoire et des sites suivis </a:t>
            </a:r>
            <a:r>
              <a:rPr lang="fr-FR" sz="1000" dirty="0" smtClean="0">
                <a:sym typeface="Wingdings" panose="05000000000000000000" pitchFamily="2" charset="2"/>
              </a:rPr>
              <a:t>: parler</a:t>
            </a:r>
            <a:r>
              <a:rPr lang="fr-FR" sz="1000" baseline="0" dirty="0" smtClean="0">
                <a:sym typeface="Wingdings" panose="05000000000000000000" pitchFamily="2" charset="2"/>
              </a:rPr>
              <a:t> de la dynamique côtière : source de changements interannuels majeurs sur le profil de plage, allant jusqu’à érosion totale de la zone sableuse.</a:t>
            </a:r>
            <a:endParaRPr lang="fr-FR" sz="1000" dirty="0" smtClean="0">
              <a:sym typeface="Wingdings" panose="05000000000000000000" pitchFamily="2" charset="2"/>
            </a:endParaRPr>
          </a:p>
          <a:p>
            <a:pPr marL="171450" indent="-171450">
              <a:buFont typeface="Wingdings" panose="05000000000000000000" pitchFamily="2" charset="2"/>
              <a:buChar char="è"/>
            </a:pPr>
            <a:r>
              <a:rPr lang="fr-FR" sz="1000" u="sng" dirty="0" smtClean="0">
                <a:sym typeface="Wingdings" panose="05000000000000000000" pitchFamily="2" charset="2"/>
              </a:rPr>
              <a:t>Site</a:t>
            </a:r>
            <a:r>
              <a:rPr lang="fr-FR" sz="1000" u="sng" baseline="0" dirty="0" smtClean="0">
                <a:sym typeface="Wingdings" panose="05000000000000000000" pitchFamily="2" charset="2"/>
              </a:rPr>
              <a:t>s prospectés </a:t>
            </a:r>
            <a:r>
              <a:rPr lang="fr-FR" sz="1000" baseline="0" dirty="0" smtClean="0">
                <a:sym typeface="Wingdings" panose="05000000000000000000" pitchFamily="2" charset="2"/>
              </a:rPr>
              <a:t>: plages de ponte = principalement Ouest (</a:t>
            </a:r>
            <a:r>
              <a:rPr lang="fr-FR" sz="1000" b="1" baseline="0" dirty="0" smtClean="0">
                <a:sym typeface="Wingdings" panose="05000000000000000000" pitchFamily="2" charset="2"/>
              </a:rPr>
              <a:t>1km</a:t>
            </a:r>
            <a:r>
              <a:rPr lang="fr-FR" sz="1000" baseline="0" dirty="0" smtClean="0">
                <a:sym typeface="Wingdings" panose="05000000000000000000" pitchFamily="2" charset="2"/>
              </a:rPr>
              <a:t> de plage pour Yalimapo en 2018, </a:t>
            </a:r>
            <a:r>
              <a:rPr lang="fr-FR" sz="1000" b="1" baseline="0" dirty="0" smtClean="0">
                <a:sym typeface="Wingdings" panose="05000000000000000000" pitchFamily="2" charset="2"/>
              </a:rPr>
              <a:t>NA</a:t>
            </a:r>
            <a:r>
              <a:rPr lang="fr-FR" sz="1000" baseline="0" dirty="0" smtClean="0">
                <a:sym typeface="Wingdings" panose="05000000000000000000" pitchFamily="2" charset="2"/>
              </a:rPr>
              <a:t> pour les sites isolés) et Est (près de </a:t>
            </a:r>
            <a:r>
              <a:rPr lang="fr-FR" sz="1000" b="1" baseline="0" dirty="0" smtClean="0">
                <a:sym typeface="Wingdings" panose="05000000000000000000" pitchFamily="2" charset="2"/>
              </a:rPr>
              <a:t>8kms</a:t>
            </a:r>
            <a:r>
              <a:rPr lang="fr-FR" sz="1000" baseline="0" dirty="0" smtClean="0">
                <a:sym typeface="Wingdings" panose="05000000000000000000" pitchFamily="2" charset="2"/>
              </a:rPr>
              <a:t> réparties sur 3 plages), soit </a:t>
            </a:r>
            <a:r>
              <a:rPr lang="fr-FR" sz="1000" b="1" baseline="0" dirty="0" smtClean="0">
                <a:sym typeface="Wingdings" panose="05000000000000000000" pitchFamily="2" charset="2"/>
              </a:rPr>
              <a:t>à peine une dizaine de km </a:t>
            </a:r>
            <a:r>
              <a:rPr lang="fr-FR" sz="1000" baseline="0" dirty="0" smtClean="0">
                <a:sym typeface="Wingdings" panose="05000000000000000000" pitchFamily="2" charset="2"/>
              </a:rPr>
              <a:t>sur </a:t>
            </a:r>
            <a:r>
              <a:rPr lang="fr-FR" sz="1000" b="1" baseline="0" dirty="0" smtClean="0">
                <a:sym typeface="Wingdings" panose="05000000000000000000" pitchFamily="2" charset="2"/>
              </a:rPr>
              <a:t>608 km </a:t>
            </a:r>
            <a:r>
              <a:rPr lang="fr-FR" sz="1000" baseline="0" dirty="0" smtClean="0">
                <a:sym typeface="Wingdings" panose="05000000000000000000" pitchFamily="2" charset="2"/>
              </a:rPr>
              <a:t>au total d’après le Service Hydrographique et Océanographique de la Marine (SHOM), même si d’autres sources moins officielles parlent de </a:t>
            </a:r>
            <a:r>
              <a:rPr lang="fr-FR" sz="1000" b="1" baseline="0" dirty="0" smtClean="0">
                <a:sym typeface="Wingdings" panose="05000000000000000000" pitchFamily="2" charset="2"/>
              </a:rPr>
              <a:t>320 kms</a:t>
            </a:r>
            <a:r>
              <a:rPr lang="fr-FR" sz="1000" baseline="0" dirty="0" smtClean="0">
                <a:sym typeface="Wingdings" panose="05000000000000000000" pitchFamily="2" charset="2"/>
              </a:rPr>
              <a:t>… Dans tout les cas, entre </a:t>
            </a:r>
            <a:r>
              <a:rPr lang="fr-FR" sz="1000" b="1" baseline="0" dirty="0" smtClean="0">
                <a:sym typeface="Wingdings" panose="05000000000000000000" pitchFamily="2" charset="2"/>
              </a:rPr>
              <a:t>1 et 3% </a:t>
            </a:r>
            <a:r>
              <a:rPr lang="fr-FR" sz="1000" baseline="0" dirty="0" smtClean="0">
                <a:sym typeface="Wingdings" panose="05000000000000000000" pitchFamily="2" charset="2"/>
              </a:rPr>
              <a:t>est en zone sableuse. Tout le reste = zone vaseuses (vasière &amp; mangrove) et rocheuse.</a:t>
            </a:r>
          </a:p>
          <a:p>
            <a:pPr marL="171450" indent="-171450">
              <a:buFont typeface="Wingdings" panose="05000000000000000000" pitchFamily="2" charset="2"/>
              <a:buChar char="è"/>
            </a:pPr>
            <a:r>
              <a:rPr lang="fr-FR" sz="1000" u="sng" dirty="0" smtClean="0">
                <a:sym typeface="Wingdings" panose="05000000000000000000" pitchFamily="2" charset="2"/>
              </a:rPr>
              <a:t>Site</a:t>
            </a:r>
            <a:r>
              <a:rPr lang="fr-FR" sz="1000" u="sng" baseline="0" dirty="0" smtClean="0">
                <a:sym typeface="Wingdings" panose="05000000000000000000" pitchFamily="2" charset="2"/>
              </a:rPr>
              <a:t>s non prospectés </a:t>
            </a:r>
            <a:r>
              <a:rPr lang="fr-FR" sz="1000" baseline="0" dirty="0" smtClean="0">
                <a:sym typeface="Wingdings" panose="05000000000000000000" pitchFamily="2" charset="2"/>
              </a:rPr>
              <a:t>: isolement, accès difficile, moyens humains et logistiques à déployer très importants.</a:t>
            </a:r>
          </a:p>
          <a:p>
            <a:pPr marL="171450" indent="-171450">
              <a:buFont typeface="Wingdings" panose="05000000000000000000" pitchFamily="2" charset="2"/>
              <a:buChar char="è"/>
            </a:pPr>
            <a:r>
              <a:rPr lang="fr-FR" sz="1000" baseline="0" dirty="0" smtClean="0">
                <a:sym typeface="Wingdings" panose="05000000000000000000" pitchFamily="2" charset="2"/>
              </a:rPr>
              <a:t> </a:t>
            </a:r>
            <a:r>
              <a:rPr lang="fr-FR" sz="1000" u="sng" baseline="0" dirty="0" smtClean="0">
                <a:sym typeface="Wingdings" panose="05000000000000000000" pitchFamily="2" charset="2"/>
              </a:rPr>
              <a:t>Type d’habitat</a:t>
            </a:r>
            <a:r>
              <a:rPr lang="fr-FR" sz="1000" baseline="0" dirty="0" smtClean="0">
                <a:sym typeface="Wingdings" panose="05000000000000000000" pitchFamily="2" charset="2"/>
              </a:rPr>
              <a:t> : essentiellement plage de ponte. Pas d’aire de croissance (sauf pour </a:t>
            </a:r>
            <a:r>
              <a:rPr lang="fr-FR" sz="1000" baseline="0" dirty="0" err="1" smtClean="0">
                <a:sym typeface="Wingdings" panose="05000000000000000000" pitchFamily="2" charset="2"/>
              </a:rPr>
              <a:t>qq</a:t>
            </a:r>
            <a:r>
              <a:rPr lang="fr-FR" sz="1000" baseline="0" dirty="0" smtClean="0">
                <a:sym typeface="Wingdings" panose="05000000000000000000" pitchFamily="2" charset="2"/>
              </a:rPr>
              <a:t> jeunes tortues vertes) ou de développement. </a:t>
            </a:r>
          </a:p>
          <a:p>
            <a:pPr marL="171450" indent="-171450">
              <a:buFont typeface="Wingdings" panose="05000000000000000000" pitchFamily="2" charset="2"/>
              <a:buChar char="è"/>
            </a:pPr>
            <a:r>
              <a:rPr lang="fr-FR" sz="1000" baseline="0" dirty="0" smtClean="0">
                <a:sym typeface="Wingdings" panose="05000000000000000000" pitchFamily="2" charset="2"/>
              </a:rPr>
              <a:t> </a:t>
            </a:r>
            <a:r>
              <a:rPr lang="fr-FR" sz="1000" u="sng" baseline="0" dirty="0" smtClean="0">
                <a:sym typeface="Wingdings" panose="05000000000000000000" pitchFamily="2" charset="2"/>
              </a:rPr>
              <a:t>Population de tortue </a:t>
            </a:r>
            <a:r>
              <a:rPr lang="fr-FR" sz="1000" baseline="0" dirty="0" smtClean="0">
                <a:sym typeface="Wingdings" panose="05000000000000000000" pitchFamily="2" charset="2"/>
              </a:rPr>
              <a:t>: Luth, verte, olivâtre et imbriquées dans une moindre mesure : </a:t>
            </a:r>
            <a:r>
              <a:rPr lang="fr-FR" sz="1000" baseline="0" dirty="0" err="1" smtClean="0">
                <a:sym typeface="Wingdings" panose="05000000000000000000" pitchFamily="2" charset="2"/>
              </a:rPr>
              <a:t>Cf</a:t>
            </a:r>
            <a:r>
              <a:rPr lang="fr-FR" sz="1000" baseline="0" dirty="0" smtClean="0">
                <a:sym typeface="Wingdings" panose="05000000000000000000" pitchFamily="2" charset="2"/>
              </a:rPr>
              <a:t> diapo suivante. </a:t>
            </a:r>
            <a:endParaRPr lang="fr-FR" sz="1000" dirty="0" smtClean="0">
              <a:sym typeface="Wingdings" panose="05000000000000000000" pitchFamily="2" charset="2"/>
            </a:endParaRPr>
          </a:p>
          <a:p>
            <a:pPr marL="171450" indent="-171450">
              <a:buFont typeface="Wingdings" panose="05000000000000000000" pitchFamily="2" charset="2"/>
              <a:buChar char="è"/>
            </a:pPr>
            <a:endParaRPr lang="fr-FR" sz="1000" dirty="0"/>
          </a:p>
        </p:txBody>
      </p:sp>
      <p:sp>
        <p:nvSpPr>
          <p:cNvPr id="4" name="Espace réservé du numéro de diapositive 3"/>
          <p:cNvSpPr>
            <a:spLocks noGrp="1"/>
          </p:cNvSpPr>
          <p:nvPr>
            <p:ph type="sldNum" sz="quarter" idx="10"/>
          </p:nvPr>
        </p:nvSpPr>
        <p:spPr/>
        <p:txBody>
          <a:bodyPr/>
          <a:lstStyle/>
          <a:p>
            <a:pPr>
              <a:defRPr/>
            </a:pPr>
            <a:fld id="{B2761906-6DE1-4483-9DF1-21E8480DFB5A}" type="slidenum">
              <a:rPr lang="fr-FR" smtClean="0"/>
              <a:pPr>
                <a:defRPr/>
              </a:pPr>
              <a:t>8</a:t>
            </a:fld>
            <a:endParaRPr lang="fr-FR"/>
          </a:p>
        </p:txBody>
      </p:sp>
    </p:spTree>
    <p:extLst>
      <p:ext uri="{BB962C8B-B14F-4D97-AF65-F5344CB8AC3E}">
        <p14:creationId xmlns:p14="http://schemas.microsoft.com/office/powerpoint/2010/main" val="24298689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B2761906-6DE1-4483-9DF1-21E8480DFB5A}" type="slidenum">
              <a:rPr lang="fr-FR" smtClean="0"/>
              <a:pPr>
                <a:defRPr/>
              </a:pPr>
              <a:t>31</a:t>
            </a:fld>
            <a:endParaRPr lang="fr-FR"/>
          </a:p>
        </p:txBody>
      </p:sp>
    </p:spTree>
    <p:extLst>
      <p:ext uri="{BB962C8B-B14F-4D97-AF65-F5344CB8AC3E}">
        <p14:creationId xmlns:p14="http://schemas.microsoft.com/office/powerpoint/2010/main" val="33250379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B2761906-6DE1-4483-9DF1-21E8480DFB5A}" type="slidenum">
              <a:rPr lang="fr-FR" smtClean="0"/>
              <a:pPr>
                <a:defRPr/>
              </a:pPr>
              <a:t>32</a:t>
            </a:fld>
            <a:endParaRPr lang="fr-FR"/>
          </a:p>
        </p:txBody>
      </p:sp>
    </p:spTree>
    <p:extLst>
      <p:ext uri="{BB962C8B-B14F-4D97-AF65-F5344CB8AC3E}">
        <p14:creationId xmlns:p14="http://schemas.microsoft.com/office/powerpoint/2010/main" val="4986612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B2761906-6DE1-4483-9DF1-21E8480DFB5A}" type="slidenum">
              <a:rPr lang="fr-FR" smtClean="0"/>
              <a:pPr>
                <a:defRPr/>
              </a:pPr>
              <a:t>33</a:t>
            </a:fld>
            <a:endParaRPr lang="fr-FR"/>
          </a:p>
        </p:txBody>
      </p:sp>
    </p:spTree>
    <p:extLst>
      <p:ext uri="{BB962C8B-B14F-4D97-AF65-F5344CB8AC3E}">
        <p14:creationId xmlns:p14="http://schemas.microsoft.com/office/powerpoint/2010/main" val="30753653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indent="0">
              <a:buFont typeface="Wingdings" panose="05000000000000000000" pitchFamily="2" charset="2"/>
              <a:buNone/>
            </a:pPr>
            <a:r>
              <a:rPr lang="fr-FR" sz="1000" dirty="0" smtClean="0"/>
              <a:t>Demander confirmation à Rachel</a:t>
            </a:r>
            <a:r>
              <a:rPr lang="fr-FR" sz="1000" baseline="0" dirty="0" smtClean="0"/>
              <a:t> et Damien sur éventuelle appartenance de nos </a:t>
            </a:r>
            <a:r>
              <a:rPr lang="fr-FR" sz="1000" baseline="0" dirty="0" err="1" smtClean="0"/>
              <a:t>Dc</a:t>
            </a:r>
            <a:r>
              <a:rPr lang="fr-FR" sz="1000" baseline="0" dirty="0" smtClean="0"/>
              <a:t> à l’Atlantique Sud ?</a:t>
            </a:r>
            <a:endParaRPr lang="fr-FR" sz="1000" dirty="0"/>
          </a:p>
        </p:txBody>
      </p:sp>
      <p:sp>
        <p:nvSpPr>
          <p:cNvPr id="4" name="Espace réservé du numéro de diapositive 3"/>
          <p:cNvSpPr>
            <a:spLocks noGrp="1"/>
          </p:cNvSpPr>
          <p:nvPr>
            <p:ph type="sldNum" sz="quarter" idx="10"/>
          </p:nvPr>
        </p:nvSpPr>
        <p:spPr/>
        <p:txBody>
          <a:bodyPr/>
          <a:lstStyle/>
          <a:p>
            <a:pPr>
              <a:defRPr/>
            </a:pPr>
            <a:fld id="{B2761906-6DE1-4483-9DF1-21E8480DFB5A}" type="slidenum">
              <a:rPr lang="fr-FR" smtClean="0"/>
              <a:pPr>
                <a:defRPr/>
              </a:pPr>
              <a:t>9</a:t>
            </a:fld>
            <a:endParaRPr lang="fr-FR"/>
          </a:p>
        </p:txBody>
      </p:sp>
    </p:spTree>
    <p:extLst>
      <p:ext uri="{BB962C8B-B14F-4D97-AF65-F5344CB8AC3E}">
        <p14:creationId xmlns:p14="http://schemas.microsoft.com/office/powerpoint/2010/main" val="17194816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indent="-171450">
              <a:buFont typeface="Wingdings" panose="05000000000000000000" pitchFamily="2" charset="2"/>
              <a:buChar char="è"/>
            </a:pPr>
            <a:endParaRPr lang="fr-FR" sz="1000" dirty="0"/>
          </a:p>
        </p:txBody>
      </p:sp>
      <p:sp>
        <p:nvSpPr>
          <p:cNvPr id="4" name="Espace réservé du numéro de diapositive 3"/>
          <p:cNvSpPr>
            <a:spLocks noGrp="1"/>
          </p:cNvSpPr>
          <p:nvPr>
            <p:ph type="sldNum" sz="quarter" idx="10"/>
          </p:nvPr>
        </p:nvSpPr>
        <p:spPr/>
        <p:txBody>
          <a:bodyPr/>
          <a:lstStyle/>
          <a:p>
            <a:pPr>
              <a:defRPr/>
            </a:pPr>
            <a:fld id="{B2761906-6DE1-4483-9DF1-21E8480DFB5A}" type="slidenum">
              <a:rPr lang="fr-FR" smtClean="0"/>
              <a:pPr>
                <a:defRPr/>
              </a:pPr>
              <a:t>10</a:t>
            </a:fld>
            <a:endParaRPr lang="fr-FR"/>
          </a:p>
        </p:txBody>
      </p:sp>
    </p:spTree>
    <p:extLst>
      <p:ext uri="{BB962C8B-B14F-4D97-AF65-F5344CB8AC3E}">
        <p14:creationId xmlns:p14="http://schemas.microsoft.com/office/powerpoint/2010/main" val="10346740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indent="-171450">
              <a:buFont typeface="Wingdings" panose="05000000000000000000" pitchFamily="2" charset="2"/>
              <a:buChar char="è"/>
            </a:pPr>
            <a:endParaRPr lang="fr-FR" sz="1000" dirty="0"/>
          </a:p>
        </p:txBody>
      </p:sp>
      <p:sp>
        <p:nvSpPr>
          <p:cNvPr id="4" name="Espace réservé du numéro de diapositive 3"/>
          <p:cNvSpPr>
            <a:spLocks noGrp="1"/>
          </p:cNvSpPr>
          <p:nvPr>
            <p:ph type="sldNum" sz="quarter" idx="10"/>
          </p:nvPr>
        </p:nvSpPr>
        <p:spPr/>
        <p:txBody>
          <a:bodyPr/>
          <a:lstStyle/>
          <a:p>
            <a:pPr>
              <a:defRPr/>
            </a:pPr>
            <a:fld id="{B2761906-6DE1-4483-9DF1-21E8480DFB5A}" type="slidenum">
              <a:rPr lang="fr-FR" smtClean="0"/>
              <a:pPr>
                <a:defRPr/>
              </a:pPr>
              <a:t>11</a:t>
            </a:fld>
            <a:endParaRPr lang="fr-FR"/>
          </a:p>
        </p:txBody>
      </p:sp>
    </p:spTree>
    <p:extLst>
      <p:ext uri="{BB962C8B-B14F-4D97-AF65-F5344CB8AC3E}">
        <p14:creationId xmlns:p14="http://schemas.microsoft.com/office/powerpoint/2010/main" val="30147466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Commenter l’évolution pour la</a:t>
            </a:r>
            <a:r>
              <a:rPr lang="fr-FR" baseline="0" dirty="0" smtClean="0"/>
              <a:t> verte à l’ouest : apparente stabilité</a:t>
            </a:r>
            <a:endParaRPr lang="fr-FR" dirty="0"/>
          </a:p>
        </p:txBody>
      </p:sp>
      <p:sp>
        <p:nvSpPr>
          <p:cNvPr id="4" name="Espace réservé du numéro de diapositive 3"/>
          <p:cNvSpPr>
            <a:spLocks noGrp="1"/>
          </p:cNvSpPr>
          <p:nvPr>
            <p:ph type="sldNum" sz="quarter" idx="10"/>
          </p:nvPr>
        </p:nvSpPr>
        <p:spPr/>
        <p:txBody>
          <a:bodyPr/>
          <a:lstStyle/>
          <a:p>
            <a:pPr>
              <a:defRPr/>
            </a:pPr>
            <a:fld id="{B2761906-6DE1-4483-9DF1-21E8480DFB5A}" type="slidenum">
              <a:rPr lang="fr-FR" smtClean="0"/>
              <a:pPr>
                <a:defRPr/>
              </a:pPr>
              <a:t>13</a:t>
            </a:fld>
            <a:endParaRPr lang="fr-FR"/>
          </a:p>
        </p:txBody>
      </p:sp>
    </p:spTree>
    <p:extLst>
      <p:ext uri="{BB962C8B-B14F-4D97-AF65-F5344CB8AC3E}">
        <p14:creationId xmlns:p14="http://schemas.microsoft.com/office/powerpoint/2010/main" val="30152171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Préalable : les</a:t>
            </a:r>
            <a:r>
              <a:rPr lang="fr-FR" baseline="0" dirty="0" smtClean="0"/>
              <a:t> graphiques sur l’évolution de l’activité de ponte que je vais vous présenté ne tiennent pas compte de l’effort de suivi, hétérogène (mais pas trop quand même) suivant les années. Ces graphiques sont donc fournis à titre indicatif et n’ont pas de prétention scientifique.</a:t>
            </a:r>
            <a:endParaRPr lang="fr-FR" dirty="0" smtClean="0"/>
          </a:p>
          <a:p>
            <a:r>
              <a:rPr lang="fr-FR" dirty="0" smtClean="0"/>
              <a:t>Commenter l’évolution pour la</a:t>
            </a:r>
            <a:r>
              <a:rPr lang="fr-FR" baseline="0" dirty="0" smtClean="0"/>
              <a:t> luth à l’ouest : déclin</a:t>
            </a:r>
            <a:endParaRPr lang="fr-FR" dirty="0"/>
          </a:p>
        </p:txBody>
      </p:sp>
      <p:sp>
        <p:nvSpPr>
          <p:cNvPr id="4" name="Espace réservé du numéro de diapositive 3"/>
          <p:cNvSpPr>
            <a:spLocks noGrp="1"/>
          </p:cNvSpPr>
          <p:nvPr>
            <p:ph type="sldNum" sz="quarter" idx="10"/>
          </p:nvPr>
        </p:nvSpPr>
        <p:spPr/>
        <p:txBody>
          <a:bodyPr/>
          <a:lstStyle/>
          <a:p>
            <a:pPr>
              <a:defRPr/>
            </a:pPr>
            <a:fld id="{B2761906-6DE1-4483-9DF1-21E8480DFB5A}" type="slidenum">
              <a:rPr lang="fr-FR" smtClean="0"/>
              <a:pPr>
                <a:defRPr/>
              </a:pPr>
              <a:t>14</a:t>
            </a:fld>
            <a:endParaRPr lang="fr-FR"/>
          </a:p>
        </p:txBody>
      </p:sp>
    </p:spTree>
    <p:extLst>
      <p:ext uri="{BB962C8B-B14F-4D97-AF65-F5344CB8AC3E}">
        <p14:creationId xmlns:p14="http://schemas.microsoft.com/office/powerpoint/2010/main" val="40469744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Commenter l’évolution pour</a:t>
            </a:r>
            <a:r>
              <a:rPr lang="fr-FR" baseline="0" dirty="0" smtClean="0"/>
              <a:t> la plage de ponte à l’ouest ; rythme de décroissance variable suivant l’espèce. Problème lié au site de ponte ? </a:t>
            </a:r>
            <a:r>
              <a:rPr lang="fr-FR" baseline="0" dirty="0" smtClean="0">
                <a:sym typeface="Wingdings" panose="05000000000000000000" pitchFamily="2" charset="2"/>
              </a:rPr>
              <a:t> érosion.</a:t>
            </a:r>
            <a:endParaRPr lang="fr-FR" dirty="0"/>
          </a:p>
        </p:txBody>
      </p:sp>
      <p:sp>
        <p:nvSpPr>
          <p:cNvPr id="4" name="Espace réservé du numéro de diapositive 3"/>
          <p:cNvSpPr>
            <a:spLocks noGrp="1"/>
          </p:cNvSpPr>
          <p:nvPr>
            <p:ph type="sldNum" sz="quarter" idx="10"/>
          </p:nvPr>
        </p:nvSpPr>
        <p:spPr/>
        <p:txBody>
          <a:bodyPr/>
          <a:lstStyle/>
          <a:p>
            <a:pPr>
              <a:defRPr/>
            </a:pPr>
            <a:fld id="{B2761906-6DE1-4483-9DF1-21E8480DFB5A}" type="slidenum">
              <a:rPr lang="fr-FR" smtClean="0"/>
              <a:pPr>
                <a:defRPr/>
              </a:pPr>
              <a:t>15</a:t>
            </a:fld>
            <a:endParaRPr lang="fr-FR"/>
          </a:p>
        </p:txBody>
      </p:sp>
    </p:spTree>
    <p:extLst>
      <p:ext uri="{BB962C8B-B14F-4D97-AF65-F5344CB8AC3E}">
        <p14:creationId xmlns:p14="http://schemas.microsoft.com/office/powerpoint/2010/main" val="2782580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indent="-171450">
              <a:buFont typeface="Wingdings" panose="05000000000000000000" pitchFamily="2" charset="2"/>
              <a:buChar char="è"/>
            </a:pPr>
            <a:r>
              <a:rPr lang="fr-FR" sz="1000" u="none" dirty="0" smtClean="0">
                <a:sym typeface="Wingdings" panose="05000000000000000000" pitchFamily="2" charset="2"/>
              </a:rPr>
              <a:t>Vous le verrez tout à l’heure, en période</a:t>
            </a:r>
            <a:r>
              <a:rPr lang="fr-FR" sz="1000" u="none" baseline="0" dirty="0" smtClean="0">
                <a:sym typeface="Wingdings" panose="05000000000000000000" pitchFamily="2" charset="2"/>
              </a:rPr>
              <a:t> de ponte, les tortues luths et vertes passent indifféremment d’une rive à l’autre de l’embouchure du Maroni, ce qui peut laisser penser qu’elles pondent de chaque côté. </a:t>
            </a:r>
            <a:br>
              <a:rPr lang="fr-FR" sz="1000" u="none" baseline="0" dirty="0" smtClean="0">
                <a:sym typeface="Wingdings" panose="05000000000000000000" pitchFamily="2" charset="2"/>
              </a:rPr>
            </a:br>
            <a:r>
              <a:rPr lang="fr-FR" sz="1000" u="none" baseline="0" dirty="0" smtClean="0">
                <a:sym typeface="Wingdings" panose="05000000000000000000" pitchFamily="2" charset="2"/>
              </a:rPr>
              <a:t>Ainsi, sans suivi conjoint avec les équipes de la réserves de Galibi, notamment des femelles nicheuses, difficile de dire qu’on connait cette population nicheuse  projet </a:t>
            </a:r>
            <a:r>
              <a:rPr lang="fr-FR" sz="1000" u="none" baseline="0" dirty="0" err="1" smtClean="0">
                <a:sym typeface="Wingdings" panose="05000000000000000000" pitchFamily="2" charset="2"/>
              </a:rPr>
              <a:t>CCoToNiPEM</a:t>
            </a:r>
            <a:endParaRPr lang="fr-FR" sz="1000" u="none" baseline="0" dirty="0" smtClean="0">
              <a:sym typeface="Wingdings" panose="05000000000000000000" pitchFamily="2" charset="2"/>
            </a:endParaRPr>
          </a:p>
          <a:p>
            <a:pPr marL="171450" indent="-171450">
              <a:buFont typeface="Wingdings" panose="05000000000000000000" pitchFamily="2" charset="2"/>
              <a:buChar char="è"/>
            </a:pPr>
            <a:endParaRPr lang="fr-FR" sz="1000" u="none" baseline="0" dirty="0" smtClean="0">
              <a:sym typeface="Wingdings" panose="05000000000000000000" pitchFamily="2" charset="2"/>
            </a:endParaRPr>
          </a:p>
          <a:p>
            <a:pPr marL="171450" indent="-171450">
              <a:buFont typeface="Wingdings" panose="05000000000000000000" pitchFamily="2" charset="2"/>
              <a:buChar char="è"/>
            </a:pPr>
            <a:r>
              <a:rPr lang="fr-FR" sz="1000" u="none" baseline="0" dirty="0" smtClean="0">
                <a:sym typeface="Wingdings" panose="05000000000000000000" pitchFamily="2" charset="2"/>
              </a:rPr>
              <a:t>À ce jour, il semblerait que les tendances sont les mêmes (luth notamment).</a:t>
            </a:r>
            <a:endParaRPr lang="fr-FR" sz="1000" u="none" dirty="0" smtClean="0">
              <a:sym typeface="Wingdings" panose="05000000000000000000" pitchFamily="2" charset="2"/>
            </a:endParaRPr>
          </a:p>
          <a:p>
            <a:pPr marL="171450" indent="-171450">
              <a:buFont typeface="Wingdings" panose="05000000000000000000" pitchFamily="2" charset="2"/>
              <a:buChar char="è"/>
            </a:pPr>
            <a:endParaRPr lang="fr-FR" sz="1000" dirty="0"/>
          </a:p>
        </p:txBody>
      </p:sp>
      <p:sp>
        <p:nvSpPr>
          <p:cNvPr id="4" name="Espace réservé du numéro de diapositive 3"/>
          <p:cNvSpPr>
            <a:spLocks noGrp="1"/>
          </p:cNvSpPr>
          <p:nvPr>
            <p:ph type="sldNum" sz="quarter" idx="10"/>
          </p:nvPr>
        </p:nvSpPr>
        <p:spPr/>
        <p:txBody>
          <a:bodyPr/>
          <a:lstStyle/>
          <a:p>
            <a:pPr>
              <a:defRPr/>
            </a:pPr>
            <a:fld id="{B2761906-6DE1-4483-9DF1-21E8480DFB5A}" type="slidenum">
              <a:rPr lang="fr-FR" smtClean="0"/>
              <a:pPr>
                <a:defRPr/>
              </a:pPr>
              <a:t>16</a:t>
            </a:fld>
            <a:endParaRPr lang="fr-FR"/>
          </a:p>
        </p:txBody>
      </p:sp>
    </p:spTree>
    <p:extLst>
      <p:ext uri="{BB962C8B-B14F-4D97-AF65-F5344CB8AC3E}">
        <p14:creationId xmlns:p14="http://schemas.microsoft.com/office/powerpoint/2010/main" val="33420051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FR"/>
          </a:p>
        </p:txBody>
      </p:sp>
      <p:sp>
        <p:nvSpPr>
          <p:cNvPr id="4" name="Espace réservé de la date 3"/>
          <p:cNvSpPr>
            <a:spLocks noGrp="1"/>
          </p:cNvSpPr>
          <p:nvPr>
            <p:ph type="dt" sz="half" idx="10"/>
          </p:nvPr>
        </p:nvSpPr>
        <p:spPr/>
        <p:txBody>
          <a:bodyPr/>
          <a:lstStyle>
            <a:lvl1pPr>
              <a:defRPr/>
            </a:lvl1pPr>
          </a:lstStyle>
          <a:p>
            <a:pPr>
              <a:defRPr/>
            </a:pPr>
            <a:fld id="{F154DD2B-1CCF-493C-9020-35A269FC2AE6}" type="datetimeFigureOut">
              <a:rPr lang="fr-FR"/>
              <a:pPr>
                <a:defRPr/>
              </a:pPr>
              <a:t>19/03/2019</a:t>
            </a:fld>
            <a:endParaRPr lang="fr-FR"/>
          </a:p>
        </p:txBody>
      </p:sp>
      <p:sp>
        <p:nvSpPr>
          <p:cNvPr id="5" name="Espace réservé du pied de page 4"/>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8A47D2C5-F327-4AB7-AD2A-5A383BCDBEA4}" type="slidenum">
              <a:rPr lang="fr-FR"/>
              <a:pPr>
                <a:defRPr/>
              </a:pPr>
              <a:t>‹N°›</a:t>
            </a:fld>
            <a:endParaRPr lang="fr-F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pPr>
              <a:defRPr/>
            </a:pPr>
            <a:fld id="{0FF1D7F3-8E96-4C88-A500-13BC4E2B3BC9}" type="datetimeFigureOut">
              <a:rPr lang="fr-FR"/>
              <a:pPr>
                <a:defRPr/>
              </a:pPr>
              <a:t>19/03/2019</a:t>
            </a:fld>
            <a:endParaRPr lang="fr-FR"/>
          </a:p>
        </p:txBody>
      </p:sp>
      <p:sp>
        <p:nvSpPr>
          <p:cNvPr id="5" name="Espace réservé du pied de page 4"/>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9306B662-763B-4FA0-9B2D-D15F77E7D4B5}" type="slidenum">
              <a:rPr lang="fr-FR"/>
              <a:pPr>
                <a:defRPr/>
              </a:pPr>
              <a:t>‹N°›</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Cliquez pour modifier le style du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pPr>
              <a:defRPr/>
            </a:pPr>
            <a:fld id="{8AC8E329-838C-4134-96CD-DFFE8F8F9D61}" type="datetimeFigureOut">
              <a:rPr lang="fr-FR"/>
              <a:pPr>
                <a:defRPr/>
              </a:pPr>
              <a:t>19/03/2019</a:t>
            </a:fld>
            <a:endParaRPr lang="fr-FR"/>
          </a:p>
        </p:txBody>
      </p:sp>
      <p:sp>
        <p:nvSpPr>
          <p:cNvPr id="5" name="Espace réservé du pied de page 4"/>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15A825FB-25F1-4924-9FF2-C1C4C0C9CF57}" type="slidenum">
              <a:rPr lang="fr-FR"/>
              <a:pPr>
                <a:defRPr/>
              </a:pPr>
              <a:t>‹N°›</a:t>
            </a:fld>
            <a:endParaRPr lang="fr-F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pPr>
              <a:defRPr/>
            </a:pPr>
            <a:fld id="{DB3274BD-5DA4-4982-B489-20DBC48C9FD5}" type="datetimeFigureOut">
              <a:rPr lang="fr-FR"/>
              <a:pPr>
                <a:defRPr/>
              </a:pPr>
              <a:t>19/03/2019</a:t>
            </a:fld>
            <a:endParaRPr lang="fr-FR"/>
          </a:p>
        </p:txBody>
      </p:sp>
      <p:sp>
        <p:nvSpPr>
          <p:cNvPr id="5" name="Espace réservé du pied de page 4"/>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87D2EFAD-156F-49D0-A218-550E77440468}" type="slidenum">
              <a:rPr lang="fr-FR"/>
              <a:pPr>
                <a:defRPr/>
              </a:pPr>
              <a:t>‹N°›</a:t>
            </a:fld>
            <a:endParaRPr lang="fr-F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pour modifier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lvl1pPr>
              <a:defRPr/>
            </a:lvl1pPr>
          </a:lstStyle>
          <a:p>
            <a:pPr>
              <a:defRPr/>
            </a:pPr>
            <a:fld id="{7CCAC210-6E7C-4889-B1E7-052D4BB31516}" type="datetimeFigureOut">
              <a:rPr lang="fr-FR"/>
              <a:pPr>
                <a:defRPr/>
              </a:pPr>
              <a:t>19/03/2019</a:t>
            </a:fld>
            <a:endParaRPr lang="fr-FR"/>
          </a:p>
        </p:txBody>
      </p:sp>
      <p:sp>
        <p:nvSpPr>
          <p:cNvPr id="5" name="Espace réservé du pied de page 4"/>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F49D069D-FBC9-4FE6-B376-34452046FE2D}" type="slidenum">
              <a:rPr lang="fr-FR"/>
              <a:pPr>
                <a:defRPr/>
              </a:pPr>
              <a:t>‹N°›</a:t>
            </a:fld>
            <a:endParaRPr lang="fr-F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3"/>
          <p:cNvSpPr>
            <a:spLocks noGrp="1"/>
          </p:cNvSpPr>
          <p:nvPr>
            <p:ph type="dt" sz="half" idx="10"/>
          </p:nvPr>
        </p:nvSpPr>
        <p:spPr/>
        <p:txBody>
          <a:bodyPr/>
          <a:lstStyle>
            <a:lvl1pPr>
              <a:defRPr/>
            </a:lvl1pPr>
          </a:lstStyle>
          <a:p>
            <a:pPr>
              <a:defRPr/>
            </a:pPr>
            <a:fld id="{5E3873D3-100B-4050-9729-B2E473EF9E63}" type="datetimeFigureOut">
              <a:rPr lang="fr-FR"/>
              <a:pPr>
                <a:defRPr/>
              </a:pPr>
              <a:t>19/03/2019</a:t>
            </a:fld>
            <a:endParaRPr lang="fr-FR"/>
          </a:p>
        </p:txBody>
      </p:sp>
      <p:sp>
        <p:nvSpPr>
          <p:cNvPr id="6" name="Espace réservé du pied de page 4"/>
          <p:cNvSpPr>
            <a:spLocks noGrp="1"/>
          </p:cNvSpPr>
          <p:nvPr>
            <p:ph type="ftr" sz="quarter" idx="11"/>
          </p:nvPr>
        </p:nvSpPr>
        <p:spPr/>
        <p:txBody>
          <a:bodyPr/>
          <a:lstStyle>
            <a:lvl1pPr>
              <a:defRPr/>
            </a:lvl1pPr>
          </a:lstStyle>
          <a:p>
            <a:pPr>
              <a:defRPr/>
            </a:pPr>
            <a:endParaRPr lang="fr-FR"/>
          </a:p>
        </p:txBody>
      </p:sp>
      <p:sp>
        <p:nvSpPr>
          <p:cNvPr id="7" name="Espace réservé du numéro de diapositive 5"/>
          <p:cNvSpPr>
            <a:spLocks noGrp="1"/>
          </p:cNvSpPr>
          <p:nvPr>
            <p:ph type="sldNum" sz="quarter" idx="12"/>
          </p:nvPr>
        </p:nvSpPr>
        <p:spPr/>
        <p:txBody>
          <a:bodyPr/>
          <a:lstStyle>
            <a:lvl1pPr>
              <a:defRPr/>
            </a:lvl1pPr>
          </a:lstStyle>
          <a:p>
            <a:pPr>
              <a:defRPr/>
            </a:pPr>
            <a:fld id="{525DFD55-A24E-4EC4-8350-FFC161F0CBD2}" type="slidenum">
              <a:rPr lang="fr-FR"/>
              <a:pPr>
                <a:defRPr/>
              </a:pPr>
              <a:t>‹N°›</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pour modifier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3"/>
          <p:cNvSpPr>
            <a:spLocks noGrp="1"/>
          </p:cNvSpPr>
          <p:nvPr>
            <p:ph type="dt" sz="half" idx="10"/>
          </p:nvPr>
        </p:nvSpPr>
        <p:spPr/>
        <p:txBody>
          <a:bodyPr/>
          <a:lstStyle>
            <a:lvl1pPr>
              <a:defRPr/>
            </a:lvl1pPr>
          </a:lstStyle>
          <a:p>
            <a:pPr>
              <a:defRPr/>
            </a:pPr>
            <a:fld id="{DE488CED-9280-4FFD-AD39-446A17751428}" type="datetimeFigureOut">
              <a:rPr lang="fr-FR"/>
              <a:pPr>
                <a:defRPr/>
              </a:pPr>
              <a:t>19/03/2019</a:t>
            </a:fld>
            <a:endParaRPr lang="fr-FR"/>
          </a:p>
        </p:txBody>
      </p:sp>
      <p:sp>
        <p:nvSpPr>
          <p:cNvPr id="8" name="Espace réservé du pied de page 4"/>
          <p:cNvSpPr>
            <a:spLocks noGrp="1"/>
          </p:cNvSpPr>
          <p:nvPr>
            <p:ph type="ftr" sz="quarter" idx="11"/>
          </p:nvPr>
        </p:nvSpPr>
        <p:spPr/>
        <p:txBody>
          <a:bodyPr/>
          <a:lstStyle>
            <a:lvl1pPr>
              <a:defRPr/>
            </a:lvl1pPr>
          </a:lstStyle>
          <a:p>
            <a:pPr>
              <a:defRPr/>
            </a:pPr>
            <a:endParaRPr lang="fr-FR"/>
          </a:p>
        </p:txBody>
      </p:sp>
      <p:sp>
        <p:nvSpPr>
          <p:cNvPr id="9" name="Espace réservé du numéro de diapositive 5"/>
          <p:cNvSpPr>
            <a:spLocks noGrp="1"/>
          </p:cNvSpPr>
          <p:nvPr>
            <p:ph type="sldNum" sz="quarter" idx="12"/>
          </p:nvPr>
        </p:nvSpPr>
        <p:spPr/>
        <p:txBody>
          <a:bodyPr/>
          <a:lstStyle>
            <a:lvl1pPr>
              <a:defRPr/>
            </a:lvl1pPr>
          </a:lstStyle>
          <a:p>
            <a:pPr>
              <a:defRPr/>
            </a:pPr>
            <a:fld id="{A8C5E2EE-8E57-44BC-AB7E-4D8F7F03E1B1}" type="slidenum">
              <a:rPr lang="fr-FR"/>
              <a:pPr>
                <a:defRPr/>
              </a:pPr>
              <a:t>‹N°›</a:t>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e la date 3"/>
          <p:cNvSpPr>
            <a:spLocks noGrp="1"/>
          </p:cNvSpPr>
          <p:nvPr>
            <p:ph type="dt" sz="half" idx="10"/>
          </p:nvPr>
        </p:nvSpPr>
        <p:spPr/>
        <p:txBody>
          <a:bodyPr/>
          <a:lstStyle>
            <a:lvl1pPr>
              <a:defRPr/>
            </a:lvl1pPr>
          </a:lstStyle>
          <a:p>
            <a:pPr>
              <a:defRPr/>
            </a:pPr>
            <a:fld id="{B123DFFA-2BAF-4217-AD13-8DF2FCF85358}" type="datetimeFigureOut">
              <a:rPr lang="fr-FR"/>
              <a:pPr>
                <a:defRPr/>
              </a:pPr>
              <a:t>19/03/2019</a:t>
            </a:fld>
            <a:endParaRPr lang="fr-FR"/>
          </a:p>
        </p:txBody>
      </p:sp>
      <p:sp>
        <p:nvSpPr>
          <p:cNvPr id="4" name="Espace réservé du pied de page 4"/>
          <p:cNvSpPr>
            <a:spLocks noGrp="1"/>
          </p:cNvSpPr>
          <p:nvPr>
            <p:ph type="ftr" sz="quarter" idx="11"/>
          </p:nvPr>
        </p:nvSpPr>
        <p:spPr/>
        <p:txBody>
          <a:bodyPr/>
          <a:lstStyle>
            <a:lvl1pPr>
              <a:defRPr/>
            </a:lvl1pPr>
          </a:lstStyle>
          <a:p>
            <a:pPr>
              <a:defRPr/>
            </a:pPr>
            <a:endParaRPr lang="fr-FR"/>
          </a:p>
        </p:txBody>
      </p:sp>
      <p:sp>
        <p:nvSpPr>
          <p:cNvPr id="5" name="Espace réservé du numéro de diapositive 5"/>
          <p:cNvSpPr>
            <a:spLocks noGrp="1"/>
          </p:cNvSpPr>
          <p:nvPr>
            <p:ph type="sldNum" sz="quarter" idx="12"/>
          </p:nvPr>
        </p:nvSpPr>
        <p:spPr/>
        <p:txBody>
          <a:bodyPr/>
          <a:lstStyle>
            <a:lvl1pPr>
              <a:defRPr/>
            </a:lvl1pPr>
          </a:lstStyle>
          <a:p>
            <a:pPr>
              <a:defRPr/>
            </a:pPr>
            <a:fld id="{5A3F07CF-983F-4F63-A741-076879CA56BE}" type="slidenum">
              <a:rPr lang="fr-FR"/>
              <a:pPr>
                <a:defRPr/>
              </a:pPr>
              <a:t>‹N°›</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3"/>
          <p:cNvSpPr>
            <a:spLocks noGrp="1"/>
          </p:cNvSpPr>
          <p:nvPr>
            <p:ph type="dt" sz="half" idx="10"/>
          </p:nvPr>
        </p:nvSpPr>
        <p:spPr/>
        <p:txBody>
          <a:bodyPr/>
          <a:lstStyle>
            <a:lvl1pPr>
              <a:defRPr/>
            </a:lvl1pPr>
          </a:lstStyle>
          <a:p>
            <a:pPr>
              <a:defRPr/>
            </a:pPr>
            <a:fld id="{31A7A0D7-53CC-4A53-8409-CCE171A3C02E}" type="datetimeFigureOut">
              <a:rPr lang="fr-FR"/>
              <a:pPr>
                <a:defRPr/>
              </a:pPr>
              <a:t>19/03/2019</a:t>
            </a:fld>
            <a:endParaRPr lang="fr-FR"/>
          </a:p>
        </p:txBody>
      </p:sp>
      <p:sp>
        <p:nvSpPr>
          <p:cNvPr id="3" name="Espace réservé du pied de page 4"/>
          <p:cNvSpPr>
            <a:spLocks noGrp="1"/>
          </p:cNvSpPr>
          <p:nvPr>
            <p:ph type="ftr" sz="quarter" idx="11"/>
          </p:nvPr>
        </p:nvSpPr>
        <p:spPr/>
        <p:txBody>
          <a:bodyPr/>
          <a:lstStyle>
            <a:lvl1pPr>
              <a:defRPr/>
            </a:lvl1pPr>
          </a:lstStyle>
          <a:p>
            <a:pPr>
              <a:defRPr/>
            </a:pPr>
            <a:endParaRPr lang="fr-FR"/>
          </a:p>
        </p:txBody>
      </p:sp>
      <p:sp>
        <p:nvSpPr>
          <p:cNvPr id="4" name="Espace réservé du numéro de diapositive 5"/>
          <p:cNvSpPr>
            <a:spLocks noGrp="1"/>
          </p:cNvSpPr>
          <p:nvPr>
            <p:ph type="sldNum" sz="quarter" idx="12"/>
          </p:nvPr>
        </p:nvSpPr>
        <p:spPr/>
        <p:txBody>
          <a:bodyPr/>
          <a:lstStyle>
            <a:lvl1pPr>
              <a:defRPr/>
            </a:lvl1pPr>
          </a:lstStyle>
          <a:p>
            <a:pPr>
              <a:defRPr/>
            </a:pPr>
            <a:fld id="{E56EC182-B57F-40E7-8364-F1CCCBB5DB46}" type="slidenum">
              <a:rPr lang="fr-FR"/>
              <a:pPr>
                <a:defRPr/>
              </a:pPr>
              <a:t>‹N°›</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3"/>
          <p:cNvSpPr>
            <a:spLocks noGrp="1"/>
          </p:cNvSpPr>
          <p:nvPr>
            <p:ph type="dt" sz="half" idx="10"/>
          </p:nvPr>
        </p:nvSpPr>
        <p:spPr/>
        <p:txBody>
          <a:bodyPr/>
          <a:lstStyle>
            <a:lvl1pPr>
              <a:defRPr/>
            </a:lvl1pPr>
          </a:lstStyle>
          <a:p>
            <a:pPr>
              <a:defRPr/>
            </a:pPr>
            <a:fld id="{EFDEF73E-185C-43B8-B38E-3EB520BF881B}" type="datetimeFigureOut">
              <a:rPr lang="fr-FR"/>
              <a:pPr>
                <a:defRPr/>
              </a:pPr>
              <a:t>19/03/2019</a:t>
            </a:fld>
            <a:endParaRPr lang="fr-FR"/>
          </a:p>
        </p:txBody>
      </p:sp>
      <p:sp>
        <p:nvSpPr>
          <p:cNvPr id="6" name="Espace réservé du pied de page 4"/>
          <p:cNvSpPr>
            <a:spLocks noGrp="1"/>
          </p:cNvSpPr>
          <p:nvPr>
            <p:ph type="ftr" sz="quarter" idx="11"/>
          </p:nvPr>
        </p:nvSpPr>
        <p:spPr/>
        <p:txBody>
          <a:bodyPr/>
          <a:lstStyle>
            <a:lvl1pPr>
              <a:defRPr/>
            </a:lvl1pPr>
          </a:lstStyle>
          <a:p>
            <a:pPr>
              <a:defRPr/>
            </a:pPr>
            <a:endParaRPr lang="fr-FR"/>
          </a:p>
        </p:txBody>
      </p:sp>
      <p:sp>
        <p:nvSpPr>
          <p:cNvPr id="7" name="Espace réservé du numéro de diapositive 5"/>
          <p:cNvSpPr>
            <a:spLocks noGrp="1"/>
          </p:cNvSpPr>
          <p:nvPr>
            <p:ph type="sldNum" sz="quarter" idx="12"/>
          </p:nvPr>
        </p:nvSpPr>
        <p:spPr/>
        <p:txBody>
          <a:bodyPr/>
          <a:lstStyle>
            <a:lvl1pPr>
              <a:defRPr/>
            </a:lvl1pPr>
          </a:lstStyle>
          <a:p>
            <a:pPr>
              <a:defRPr/>
            </a:pPr>
            <a:fld id="{71E4EA9A-7C99-409C-A395-4DD6ECD76E8B}" type="slidenum">
              <a:rPr lang="fr-FR"/>
              <a:pPr>
                <a:defRPr/>
              </a:pPr>
              <a:t>‹N°›</a:t>
            </a:fld>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fr-FR"/>
          </a:p>
        </p:txBody>
      </p:sp>
      <p:sp>
        <p:nvSpPr>
          <p:cNvPr id="3" name="Espace réservé pour une imag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3"/>
          <p:cNvSpPr>
            <a:spLocks noGrp="1"/>
          </p:cNvSpPr>
          <p:nvPr>
            <p:ph type="dt" sz="half" idx="10"/>
          </p:nvPr>
        </p:nvSpPr>
        <p:spPr/>
        <p:txBody>
          <a:bodyPr/>
          <a:lstStyle>
            <a:lvl1pPr>
              <a:defRPr/>
            </a:lvl1pPr>
          </a:lstStyle>
          <a:p>
            <a:pPr>
              <a:defRPr/>
            </a:pPr>
            <a:fld id="{5D28D513-2184-4C03-AF1C-548A9235509C}" type="datetimeFigureOut">
              <a:rPr lang="fr-FR"/>
              <a:pPr>
                <a:defRPr/>
              </a:pPr>
              <a:t>19/03/2019</a:t>
            </a:fld>
            <a:endParaRPr lang="fr-FR"/>
          </a:p>
        </p:txBody>
      </p:sp>
      <p:sp>
        <p:nvSpPr>
          <p:cNvPr id="6" name="Espace réservé du pied de page 4"/>
          <p:cNvSpPr>
            <a:spLocks noGrp="1"/>
          </p:cNvSpPr>
          <p:nvPr>
            <p:ph type="ftr" sz="quarter" idx="11"/>
          </p:nvPr>
        </p:nvSpPr>
        <p:spPr/>
        <p:txBody>
          <a:bodyPr/>
          <a:lstStyle>
            <a:lvl1pPr>
              <a:defRPr/>
            </a:lvl1pPr>
          </a:lstStyle>
          <a:p>
            <a:pPr>
              <a:defRPr/>
            </a:pPr>
            <a:endParaRPr lang="fr-FR"/>
          </a:p>
        </p:txBody>
      </p:sp>
      <p:sp>
        <p:nvSpPr>
          <p:cNvPr id="7" name="Espace réservé du numéro de diapositive 5"/>
          <p:cNvSpPr>
            <a:spLocks noGrp="1"/>
          </p:cNvSpPr>
          <p:nvPr>
            <p:ph type="sldNum" sz="quarter" idx="12"/>
          </p:nvPr>
        </p:nvSpPr>
        <p:spPr/>
        <p:txBody>
          <a:bodyPr/>
          <a:lstStyle>
            <a:lvl1pPr>
              <a:defRPr/>
            </a:lvl1pPr>
          </a:lstStyle>
          <a:p>
            <a:pPr>
              <a:defRPr/>
            </a:pPr>
            <a:fld id="{708BC709-339B-44E6-B822-5964FD6D8722}" type="slidenum">
              <a:rPr lang="fr-FR"/>
              <a:pPr>
                <a:defRPr/>
              </a:pPr>
              <a:t>‹N°›</a:t>
            </a:fld>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Espace réservé du titre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fr-FR" smtClean="0"/>
              <a:t>Cliquez pour modifier le style du titre</a:t>
            </a:r>
          </a:p>
        </p:txBody>
      </p:sp>
      <p:sp>
        <p:nvSpPr>
          <p:cNvPr id="1027" name="Espace réservé du texte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1E964FFA-58A1-4E8D-8E43-CBCB221546E1}" type="datetimeFigureOut">
              <a:rPr lang="fr-FR"/>
              <a:pPr>
                <a:defRPr/>
              </a:pPr>
              <a:t>19/03/2019</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A73E8BBF-DC71-44D8-9A84-E2E96E45EDA6}" type="slidenum">
              <a:rPr lang="fr-FR"/>
              <a:pPr>
                <a:defRPr/>
              </a:pPr>
              <a:t>‹N°›</a:t>
            </a:fld>
            <a:endParaRPr lang="fr-FR"/>
          </a:p>
        </p:txBody>
      </p:sp>
    </p:spTree>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3" Type="http://schemas.microsoft.com/office/2007/relationships/hdphoto" Target="../media/hdphoto1.wdp"/><Relationship Id="rId7" Type="http://schemas.openxmlformats.org/officeDocument/2006/relationships/image" Target="../media/image5.jpe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4.tiff"/><Relationship Id="rId5" Type="http://schemas.openxmlformats.org/officeDocument/2006/relationships/image" Target="../media/image3.png"/><Relationship Id="rId10" Type="http://schemas.openxmlformats.org/officeDocument/2006/relationships/image" Target="../media/image8.jfif"/><Relationship Id="rId4" Type="http://schemas.openxmlformats.org/officeDocument/2006/relationships/image" Target="../media/image2.png"/><Relationship Id="rId9" Type="http://schemas.openxmlformats.org/officeDocument/2006/relationships/image" Target="../media/image7.jpe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0.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8.jpeg"/><Relationship Id="rId5" Type="http://schemas.openxmlformats.org/officeDocument/2006/relationships/image" Target="../media/image4.tiff"/><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1.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8.jpeg"/><Relationship Id="rId5" Type="http://schemas.openxmlformats.org/officeDocument/2006/relationships/image" Target="../media/image4.tiff"/><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4.jpeg"/><Relationship Id="rId4" Type="http://schemas.openxmlformats.org/officeDocument/2006/relationships/image" Target="../media/image13.tiff"/></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chart" Target="../charts/chart2.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chart" Target="../charts/chart3.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chart" Target="../charts/chart4.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chart" Target="../charts/chart5.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9.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chart" Target="../charts/chart6.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10.tiff"/></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4.jpeg"/><Relationship Id="rId4" Type="http://schemas.openxmlformats.org/officeDocument/2006/relationships/image" Target="../media/image13.tiff"/></Relationships>
</file>

<file path=ppt/slides/_rels/slide21.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image" Target="../media/image2.png"/><Relationship Id="rId7" Type="http://schemas.openxmlformats.org/officeDocument/2006/relationships/image" Target="../media/image53.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10" Type="http://schemas.openxmlformats.org/officeDocument/2006/relationships/image" Target="../media/image3.png"/><Relationship Id="rId4" Type="http://schemas.openxmlformats.org/officeDocument/2006/relationships/image" Target="../media/image50.png"/><Relationship Id="rId9" Type="http://schemas.openxmlformats.org/officeDocument/2006/relationships/image" Target="../media/image55.jpeg"/></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11.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0.tiff"/><Relationship Id="rId5" Type="http://schemas.openxmlformats.org/officeDocument/2006/relationships/image" Target="../media/image9.png"/><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chart" Target="../charts/chart7.xm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chart" Target="../charts/chart8.xml"/></Relationships>
</file>

<file path=ppt/slides/_rels/slide25.xml.rels><?xml version="1.0" encoding="UTF-8" standalone="yes"?>
<Relationships xmlns="http://schemas.openxmlformats.org/package/2006/relationships"><Relationship Id="rId8" Type="http://schemas.openxmlformats.org/officeDocument/2006/relationships/image" Target="../media/image58.jpeg"/><Relationship Id="rId3" Type="http://schemas.openxmlformats.org/officeDocument/2006/relationships/image" Target="../media/image12.png"/><Relationship Id="rId7" Type="http://schemas.openxmlformats.org/officeDocument/2006/relationships/image" Target="../media/image57.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4.jpeg"/><Relationship Id="rId4" Type="http://schemas.openxmlformats.org/officeDocument/2006/relationships/image" Target="../media/image13.tiff"/></Relationships>
</file>

<file path=ppt/slides/_rels/slide26.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image" Target="../media/image9.png"/><Relationship Id="rId7" Type="http://schemas.openxmlformats.org/officeDocument/2006/relationships/image" Target="../media/image60.jpe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11.jpeg"/><Relationship Id="rId4" Type="http://schemas.openxmlformats.org/officeDocument/2006/relationships/image" Target="../media/image10.tiff"/><Relationship Id="rId9" Type="http://schemas.openxmlformats.org/officeDocument/2006/relationships/image" Target="../media/image62.emf"/></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8.jfif"/></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8.jfif"/></Relationships>
</file>

<file path=ppt/slides/_rels/slide29.xml.rels><?xml version="1.0" encoding="UTF-8" standalone="yes"?>
<Relationships xmlns="http://schemas.openxmlformats.org/package/2006/relationships"><Relationship Id="rId8" Type="http://schemas.openxmlformats.org/officeDocument/2006/relationships/image" Target="../media/image6.jpeg"/><Relationship Id="rId3" Type="http://schemas.microsoft.com/office/2007/relationships/hdphoto" Target="../media/hdphoto1.wdp"/><Relationship Id="rId7" Type="http://schemas.openxmlformats.org/officeDocument/2006/relationships/image" Target="../media/image5.jpe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4.tiff"/><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7.jpeg"/></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tiff"/><Relationship Id="rId9" Type="http://schemas.openxmlformats.org/officeDocument/2006/relationships/image" Target="../media/image18.png"/></Relationships>
</file>

<file path=ppt/slides/_rels/slide3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64.jpeg"/><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64.jpeg"/><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64.jpeg"/><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image" Target="../media/image75.png"/><Relationship Id="rId3" Type="http://schemas.openxmlformats.org/officeDocument/2006/relationships/image" Target="../media/image67.png"/><Relationship Id="rId7" Type="http://schemas.microsoft.com/office/2007/relationships/hdphoto" Target="../media/hdphoto2.wdp"/><Relationship Id="rId12" Type="http://schemas.openxmlformats.org/officeDocument/2006/relationships/image" Target="../media/image74.tiff"/><Relationship Id="rId2" Type="http://schemas.openxmlformats.org/officeDocument/2006/relationships/notesSlide" Target="../notesSlides/notesSlide22.xml"/><Relationship Id="rId16" Type="http://schemas.openxmlformats.org/officeDocument/2006/relationships/image" Target="../media/image55.jpeg"/><Relationship Id="rId1" Type="http://schemas.openxmlformats.org/officeDocument/2006/relationships/slideLayout" Target="../slideLayouts/slideLayout2.xml"/><Relationship Id="rId6" Type="http://schemas.openxmlformats.org/officeDocument/2006/relationships/image" Target="../media/image69.png"/><Relationship Id="rId11" Type="http://schemas.openxmlformats.org/officeDocument/2006/relationships/image" Target="../media/image73.png"/><Relationship Id="rId5" Type="http://schemas.openxmlformats.org/officeDocument/2006/relationships/image" Target="../media/image68.png"/><Relationship Id="rId15" Type="http://schemas.openxmlformats.org/officeDocument/2006/relationships/image" Target="../media/image54.jpeg"/><Relationship Id="rId10" Type="http://schemas.openxmlformats.org/officeDocument/2006/relationships/image" Target="../media/image72.png"/><Relationship Id="rId4" Type="http://schemas.openxmlformats.org/officeDocument/2006/relationships/image" Target="../media/image2.png"/><Relationship Id="rId9" Type="http://schemas.openxmlformats.org/officeDocument/2006/relationships/image" Target="../media/image71.png"/><Relationship Id="rId14" Type="http://schemas.openxmlformats.org/officeDocument/2006/relationships/image" Target="../media/image76.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9.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chart" Target="../charts/chart1.xml"/><Relationship Id="rId5" Type="http://schemas.openxmlformats.org/officeDocument/2006/relationships/image" Target="../media/image14.jpeg"/><Relationship Id="rId4" Type="http://schemas.openxmlformats.org/officeDocument/2006/relationships/image" Target="../media/image13.tiff"/></Relationships>
</file>

<file path=ppt/slides/_rels/slide5.xml.rels><?xml version="1.0" encoding="UTF-8" standalone="yes"?>
<Relationships xmlns="http://schemas.openxmlformats.org/package/2006/relationships"><Relationship Id="rId8" Type="http://schemas.openxmlformats.org/officeDocument/2006/relationships/image" Target="../media/image20.emf"/><Relationship Id="rId3" Type="http://schemas.openxmlformats.org/officeDocument/2006/relationships/image" Target="../media/image2.png"/><Relationship Id="rId7"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4.jpeg"/><Relationship Id="rId5" Type="http://schemas.openxmlformats.org/officeDocument/2006/relationships/image" Target="../media/image13.tiff"/><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8" Type="http://schemas.openxmlformats.org/officeDocument/2006/relationships/image" Target="../media/image11.jpeg"/><Relationship Id="rId13" Type="http://schemas.openxmlformats.org/officeDocument/2006/relationships/image" Target="../media/image28.jpeg"/><Relationship Id="rId3" Type="http://schemas.openxmlformats.org/officeDocument/2006/relationships/image" Target="../media/image21.jpeg"/><Relationship Id="rId7" Type="http://schemas.openxmlformats.org/officeDocument/2006/relationships/image" Target="../media/image10.tiff"/><Relationship Id="rId12" Type="http://schemas.openxmlformats.org/officeDocument/2006/relationships/image" Target="../media/image27.jpe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26.jpeg"/><Relationship Id="rId5" Type="http://schemas.openxmlformats.org/officeDocument/2006/relationships/image" Target="../media/image23.jpeg"/><Relationship Id="rId10" Type="http://schemas.openxmlformats.org/officeDocument/2006/relationships/image" Target="../media/image25.jpeg"/><Relationship Id="rId4" Type="http://schemas.openxmlformats.org/officeDocument/2006/relationships/image" Target="../media/image22.jpeg"/><Relationship Id="rId9" Type="http://schemas.openxmlformats.org/officeDocument/2006/relationships/image" Target="../media/image24.jpeg"/><Relationship Id="rId14" Type="http://schemas.openxmlformats.org/officeDocument/2006/relationships/image" Target="../media/image29.jpe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8.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2.png"/><Relationship Id="rId7" Type="http://schemas.openxmlformats.org/officeDocument/2006/relationships/image" Target="../media/image33.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2.png"/><Relationship Id="rId11" Type="http://schemas.openxmlformats.org/officeDocument/2006/relationships/image" Target="../media/image37.emf"/><Relationship Id="rId5" Type="http://schemas.openxmlformats.org/officeDocument/2006/relationships/image" Target="../media/image31.png"/><Relationship Id="rId10" Type="http://schemas.openxmlformats.org/officeDocument/2006/relationships/image" Target="../media/image36.emf"/><Relationship Id="rId4" Type="http://schemas.openxmlformats.org/officeDocument/2006/relationships/image" Target="../media/image30.png"/><Relationship Id="rId9" Type="http://schemas.openxmlformats.org/officeDocument/2006/relationships/image" Target="../media/image35.emf"/></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9.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8.jpeg"/><Relationship Id="rId5" Type="http://schemas.openxmlformats.org/officeDocument/2006/relationships/image" Target="../media/image4.tiff"/><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alpha val="98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4" name="Image 3"/>
          <p:cNvPicPr>
            <a:picLocks noChangeAspect="1"/>
          </p:cNvPicPr>
          <p:nvPr/>
        </p:nvPicPr>
        <p:blipFill>
          <a:blip r:embed="rId2" cstate="print">
            <a:extLst>
              <a:ext uri="{BEBA8EAE-BF5A-486C-A8C5-ECC9F3942E4B}">
                <a14:imgProps xmlns:a14="http://schemas.microsoft.com/office/drawing/2010/main">
                  <a14:imgLayer r:embed="rId3">
                    <a14:imgEffect>
                      <a14:brightnessContrast bright="-2000"/>
                    </a14:imgEffect>
                  </a14:imgLayer>
                </a14:imgProps>
              </a:ext>
              <a:ext uri="{28A0092B-C50C-407E-A947-70E740481C1C}">
                <a14:useLocalDpi xmlns:a14="http://schemas.microsoft.com/office/drawing/2010/main"/>
              </a:ext>
            </a:extLst>
          </a:blip>
          <a:stretch>
            <a:fillRect/>
          </a:stretch>
        </p:blipFill>
        <p:spPr>
          <a:xfrm>
            <a:off x="1" y="0"/>
            <a:ext cx="9144000" cy="6858000"/>
          </a:xfrm>
          <a:prstGeom prst="rect">
            <a:avLst/>
          </a:prstGeom>
          <a:effectLst>
            <a:glow>
              <a:schemeClr val="accent1">
                <a:alpha val="0"/>
              </a:schemeClr>
            </a:glow>
          </a:effectLst>
        </p:spPr>
      </p:pic>
      <p:pic>
        <p:nvPicPr>
          <p:cNvPr id="22" name="Picture 5"/>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 y="6715148"/>
            <a:ext cx="9144000" cy="142876"/>
          </a:xfrm>
          <a:prstGeom prst="rect">
            <a:avLst/>
          </a:prstGeom>
          <a:noFill/>
          <a:ln w="9525">
            <a:noFill/>
            <a:miter lim="800000"/>
            <a:headEnd/>
            <a:tailEnd/>
          </a:ln>
          <a:effectLst/>
        </p:spPr>
      </p:pic>
      <p:pic>
        <p:nvPicPr>
          <p:cNvPr id="12" name="Image 18" descr="logo-pna_2014-2023-v3_m.png"/>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bwMode="auto">
          <a:xfrm>
            <a:off x="7949036" y="37284"/>
            <a:ext cx="1159468" cy="1159468"/>
          </a:xfrm>
          <a:prstGeom prst="rect">
            <a:avLst/>
          </a:prstGeom>
          <a:noFill/>
          <a:ln w="9525">
            <a:noFill/>
            <a:miter lim="800000"/>
            <a:headEnd/>
            <a:tailEnd/>
          </a:ln>
        </p:spPr>
      </p:pic>
      <p:sp>
        <p:nvSpPr>
          <p:cNvPr id="2" name="ZoneTexte 1"/>
          <p:cNvSpPr txBox="1"/>
          <p:nvPr/>
        </p:nvSpPr>
        <p:spPr>
          <a:xfrm>
            <a:off x="49862" y="843677"/>
            <a:ext cx="9058642" cy="2585323"/>
          </a:xfrm>
          <a:prstGeom prst="rect">
            <a:avLst/>
          </a:prstGeom>
          <a:noFill/>
        </p:spPr>
        <p:txBody>
          <a:bodyPr wrap="square" rtlCol="0">
            <a:spAutoFit/>
          </a:bodyPr>
          <a:lstStyle/>
          <a:p>
            <a:pPr algn="ctr"/>
            <a:r>
              <a:rPr lang="fr-FR" sz="4800" dirty="0" smtClean="0">
                <a:solidFill>
                  <a:schemeClr val="bg1"/>
                </a:solidFill>
                <a:latin typeface="Calibri" panose="020F0502020204030204" pitchFamily="34" charset="0"/>
                <a:cs typeface="Calibri" panose="020F0502020204030204" pitchFamily="34" charset="0"/>
              </a:rPr>
              <a:t>Conservation, </a:t>
            </a:r>
          </a:p>
          <a:p>
            <a:pPr algn="ctr"/>
            <a:r>
              <a:rPr lang="fr-FR" sz="4800" dirty="0" err="1" smtClean="0">
                <a:solidFill>
                  <a:schemeClr val="bg1"/>
                </a:solidFill>
                <a:latin typeface="Calibri" panose="020F0502020204030204" pitchFamily="34" charset="0"/>
                <a:cs typeface="Calibri" panose="020F0502020204030204" pitchFamily="34" charset="0"/>
              </a:rPr>
              <a:t>research</a:t>
            </a:r>
            <a:r>
              <a:rPr lang="fr-FR" sz="4800" dirty="0" smtClean="0">
                <a:solidFill>
                  <a:schemeClr val="bg1"/>
                </a:solidFill>
                <a:latin typeface="Calibri" panose="020F0502020204030204" pitchFamily="34" charset="0"/>
                <a:cs typeface="Calibri" panose="020F0502020204030204" pitchFamily="34" charset="0"/>
              </a:rPr>
              <a:t> and </a:t>
            </a:r>
            <a:r>
              <a:rPr lang="fr-FR" sz="4800" dirty="0" err="1" smtClean="0">
                <a:solidFill>
                  <a:schemeClr val="bg1"/>
                </a:solidFill>
                <a:latin typeface="Calibri" panose="020F0502020204030204" pitchFamily="34" charset="0"/>
                <a:cs typeface="Calibri" panose="020F0502020204030204" pitchFamily="34" charset="0"/>
              </a:rPr>
              <a:t>education</a:t>
            </a:r>
            <a:r>
              <a:rPr lang="fr-FR" sz="4800" dirty="0" smtClean="0">
                <a:solidFill>
                  <a:schemeClr val="bg1"/>
                </a:solidFill>
                <a:latin typeface="Calibri" panose="020F0502020204030204" pitchFamily="34" charset="0"/>
                <a:cs typeface="Calibri" panose="020F0502020204030204" pitchFamily="34" charset="0"/>
              </a:rPr>
              <a:t> programs:</a:t>
            </a:r>
          </a:p>
          <a:p>
            <a:pPr algn="ctr"/>
            <a:r>
              <a:rPr lang="fr-FR" sz="3600" dirty="0" smtClean="0">
                <a:solidFill>
                  <a:schemeClr val="bg1"/>
                </a:solidFill>
                <a:latin typeface="Calibri" panose="020F0502020204030204" pitchFamily="34" charset="0"/>
                <a:cs typeface="Calibri" panose="020F0502020204030204" pitchFamily="34" charset="0"/>
              </a:rPr>
              <a:t>2014-2023 French </a:t>
            </a:r>
            <a:r>
              <a:rPr lang="fr-FR" sz="3600" dirty="0" err="1" smtClean="0">
                <a:solidFill>
                  <a:schemeClr val="bg1"/>
                </a:solidFill>
                <a:latin typeface="Calibri" panose="020F0502020204030204" pitchFamily="34" charset="0"/>
                <a:cs typeface="Calibri" panose="020F0502020204030204" pitchFamily="34" charset="0"/>
              </a:rPr>
              <a:t>Guiana</a:t>
            </a:r>
            <a:r>
              <a:rPr lang="fr-FR" sz="3600" dirty="0" smtClean="0">
                <a:solidFill>
                  <a:schemeClr val="bg1"/>
                </a:solidFill>
                <a:latin typeface="Calibri" panose="020F0502020204030204" pitchFamily="34" charset="0"/>
                <a:cs typeface="Calibri" panose="020F0502020204030204" pitchFamily="34" charset="0"/>
              </a:rPr>
              <a:t> National Action Plan</a:t>
            </a:r>
            <a:r>
              <a:rPr lang="fr-FR" sz="6600" dirty="0" smtClean="0">
                <a:solidFill>
                  <a:schemeClr val="bg1"/>
                </a:solidFill>
                <a:latin typeface="Calibri" panose="020F0502020204030204" pitchFamily="34" charset="0"/>
                <a:cs typeface="Calibri" panose="020F0502020204030204" pitchFamily="34" charset="0"/>
              </a:rPr>
              <a:t> </a:t>
            </a:r>
            <a:endParaRPr lang="fr-FR" sz="8000" dirty="0">
              <a:solidFill>
                <a:schemeClr val="bg1"/>
              </a:solidFill>
              <a:latin typeface="Calibri" panose="020F0502020204030204" pitchFamily="34" charset="0"/>
              <a:cs typeface="Calibri" panose="020F0502020204030204" pitchFamily="34" charset="0"/>
            </a:endParaRPr>
          </a:p>
        </p:txBody>
      </p:sp>
      <p:pic>
        <p:nvPicPr>
          <p:cNvPr id="5" name="Image 4"/>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9862" y="59320"/>
            <a:ext cx="1056643" cy="1137432"/>
          </a:xfrm>
          <a:prstGeom prst="rect">
            <a:avLst/>
          </a:prstGeom>
        </p:spPr>
      </p:pic>
      <p:pic>
        <p:nvPicPr>
          <p:cNvPr id="9" name="Image 8"/>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556873" y="6137916"/>
            <a:ext cx="780450" cy="520520"/>
          </a:xfrm>
          <a:prstGeom prst="rect">
            <a:avLst/>
          </a:prstGeom>
        </p:spPr>
      </p:pic>
      <p:pic>
        <p:nvPicPr>
          <p:cNvPr id="19" name="Image 18"/>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8388424" y="6137916"/>
            <a:ext cx="704476" cy="520520"/>
          </a:xfrm>
          <a:prstGeom prst="rect">
            <a:avLst/>
          </a:prstGeom>
        </p:spPr>
      </p:pic>
      <p:sp>
        <p:nvSpPr>
          <p:cNvPr id="6" name="Rectangle 5"/>
          <p:cNvSpPr/>
          <p:nvPr/>
        </p:nvSpPr>
        <p:spPr>
          <a:xfrm>
            <a:off x="1" y="6125815"/>
            <a:ext cx="9144000" cy="615553"/>
          </a:xfrm>
          <a:prstGeom prst="rect">
            <a:avLst/>
          </a:prstGeom>
        </p:spPr>
        <p:txBody>
          <a:bodyPr wrap="square">
            <a:spAutoFit/>
          </a:bodyPr>
          <a:lstStyle/>
          <a:p>
            <a:r>
              <a:rPr lang="fr-FR" sz="1600" dirty="0" smtClean="0">
                <a:solidFill>
                  <a:schemeClr val="bg1"/>
                </a:solidFill>
              </a:rPr>
              <a:t>Nicolas </a:t>
            </a:r>
            <a:r>
              <a:rPr lang="fr-FR" sz="1600" dirty="0" err="1" smtClean="0">
                <a:solidFill>
                  <a:schemeClr val="bg1"/>
                </a:solidFill>
              </a:rPr>
              <a:t>Paranthoën</a:t>
            </a:r>
            <a:r>
              <a:rPr lang="fr-FR" sz="1600" dirty="0" smtClean="0">
                <a:solidFill>
                  <a:schemeClr val="bg1"/>
                </a:solidFill>
              </a:rPr>
              <a:t> (coordination.prtm@gmail.com)</a:t>
            </a:r>
          </a:p>
          <a:p>
            <a:r>
              <a:rPr lang="fr-FR" sz="1600" dirty="0" smtClean="0">
                <a:solidFill>
                  <a:schemeClr val="bg1"/>
                </a:solidFill>
              </a:rPr>
              <a:t>Rachel </a:t>
            </a:r>
            <a:r>
              <a:rPr lang="fr-FR" sz="1600" dirty="0">
                <a:solidFill>
                  <a:schemeClr val="bg1"/>
                </a:solidFill>
              </a:rPr>
              <a:t>Berzins </a:t>
            </a:r>
            <a:r>
              <a:rPr lang="fr-FR" dirty="0" smtClean="0">
                <a:solidFill>
                  <a:schemeClr val="bg1"/>
                </a:solidFill>
              </a:rPr>
              <a:t>(</a:t>
            </a:r>
            <a:r>
              <a:rPr lang="fr-FR" sz="1600" dirty="0" smtClean="0">
                <a:solidFill>
                  <a:schemeClr val="bg1"/>
                </a:solidFill>
              </a:rPr>
              <a:t>rachel.berzins@oncfs.gouv.fr</a:t>
            </a:r>
            <a:r>
              <a:rPr lang="fr-FR" dirty="0" smtClean="0">
                <a:solidFill>
                  <a:schemeClr val="bg1"/>
                </a:solidFill>
              </a:rPr>
              <a:t>)</a:t>
            </a:r>
            <a:endParaRPr lang="fr-FR" dirty="0">
              <a:solidFill>
                <a:schemeClr val="bg1"/>
              </a:solidFill>
            </a:endParaRPr>
          </a:p>
        </p:txBody>
      </p:sp>
      <p:pic>
        <p:nvPicPr>
          <p:cNvPr id="7" name="Image 6"/>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1156367" y="59320"/>
            <a:ext cx="895354" cy="1142287"/>
          </a:xfrm>
          <a:prstGeom prst="rect">
            <a:avLst/>
          </a:prstGeom>
        </p:spPr>
      </p:pic>
      <p:pic>
        <p:nvPicPr>
          <p:cNvPr id="14" name="Image 1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139952" y="59320"/>
            <a:ext cx="1712556" cy="516657"/>
          </a:xfrm>
          <a:prstGeom prst="rect">
            <a:avLst/>
          </a:prstGeom>
        </p:spPr>
      </p:pic>
      <p:sp>
        <p:nvSpPr>
          <p:cNvPr id="15" name="ZoneTexte 14"/>
          <p:cNvSpPr txBox="1"/>
          <p:nvPr/>
        </p:nvSpPr>
        <p:spPr>
          <a:xfrm>
            <a:off x="3717016" y="575977"/>
            <a:ext cx="2583176" cy="261610"/>
          </a:xfrm>
          <a:prstGeom prst="rect">
            <a:avLst/>
          </a:prstGeom>
          <a:noFill/>
        </p:spPr>
        <p:txBody>
          <a:bodyPr wrap="square" rtlCol="0">
            <a:spAutoFit/>
          </a:bodyPr>
          <a:lstStyle/>
          <a:p>
            <a:pPr algn="ctr"/>
            <a:r>
              <a:rPr lang="fr-FR" sz="1100" dirty="0" err="1" smtClean="0"/>
              <a:t>Annual</a:t>
            </a:r>
            <a:r>
              <a:rPr lang="fr-FR" sz="1100" dirty="0" smtClean="0"/>
              <a:t> General Meeting, March 2019</a:t>
            </a:r>
            <a:endParaRPr lang="fr-FR" sz="1100" dirty="0"/>
          </a:p>
        </p:txBody>
      </p:sp>
    </p:spTree>
    <p:extLst>
      <p:ext uri="{BB962C8B-B14F-4D97-AF65-F5344CB8AC3E}">
        <p14:creationId xmlns:p14="http://schemas.microsoft.com/office/powerpoint/2010/main" val="412890745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5"/>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 y="6715148"/>
            <a:ext cx="9144000" cy="142876"/>
          </a:xfrm>
          <a:prstGeom prst="rect">
            <a:avLst/>
          </a:prstGeom>
          <a:noFill/>
          <a:ln w="9525">
            <a:noFill/>
            <a:miter lim="800000"/>
            <a:headEnd/>
            <a:tailEnd/>
          </a:ln>
          <a:effectLst/>
        </p:spPr>
      </p:pic>
      <p:sp>
        <p:nvSpPr>
          <p:cNvPr id="43" name="ZoneTexte 42"/>
          <p:cNvSpPr txBox="1"/>
          <p:nvPr/>
        </p:nvSpPr>
        <p:spPr>
          <a:xfrm>
            <a:off x="1" y="0"/>
            <a:ext cx="9143999" cy="400110"/>
          </a:xfrm>
          <a:prstGeom prst="rect">
            <a:avLst/>
          </a:prstGeom>
          <a:solidFill>
            <a:srgbClr val="00615B"/>
          </a:solidFill>
        </p:spPr>
        <p:txBody>
          <a:bodyPr wrap="square" rtlCol="0">
            <a:spAutoFit/>
          </a:bodyPr>
          <a:lstStyle/>
          <a:p>
            <a:pPr lvl="0" algn="ctr">
              <a:spcBef>
                <a:spcPts val="0"/>
              </a:spcBef>
              <a:defRPr/>
            </a:pPr>
            <a:r>
              <a:rPr lang="fr-FR" sz="2000" b="1" dirty="0">
                <a:solidFill>
                  <a:srgbClr val="00867C"/>
                </a:solidFill>
              </a:rPr>
              <a:t>2</a:t>
            </a:r>
            <a:r>
              <a:rPr lang="fr-FR" sz="2000" b="1" dirty="0" smtClean="0">
                <a:solidFill>
                  <a:srgbClr val="00867C"/>
                </a:solidFill>
              </a:rPr>
              <a:t>. Location, habitats, populations</a:t>
            </a:r>
            <a:endParaRPr lang="fr-FR" sz="2000" b="1" dirty="0">
              <a:solidFill>
                <a:srgbClr val="00867C"/>
              </a:solidFill>
            </a:endParaRPr>
          </a:p>
        </p:txBody>
      </p:sp>
      <p:grpSp>
        <p:nvGrpSpPr>
          <p:cNvPr id="3" name="Groupe 2"/>
          <p:cNvGrpSpPr/>
          <p:nvPr/>
        </p:nvGrpSpPr>
        <p:grpSpPr>
          <a:xfrm>
            <a:off x="6804248" y="5877272"/>
            <a:ext cx="2248365" cy="729553"/>
            <a:chOff x="6084168" y="5443091"/>
            <a:chExt cx="2248365" cy="729553"/>
          </a:xfrm>
        </p:grpSpPr>
        <p:pic>
          <p:nvPicPr>
            <p:cNvPr id="5" name="Image 18" descr="logo-pna_2014-2023-v3_m.png"/>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6084168" y="5445224"/>
              <a:ext cx="727420" cy="727420"/>
            </a:xfrm>
            <a:prstGeom prst="rect">
              <a:avLst/>
            </a:prstGeom>
            <a:noFill/>
            <a:ln w="9525">
              <a:noFill/>
              <a:miter lim="800000"/>
              <a:headEnd/>
              <a:tailEnd/>
            </a:ln>
          </p:spPr>
        </p:pic>
        <p:pic>
          <p:nvPicPr>
            <p:cNvPr id="6" name="Image 5"/>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948263" y="5445224"/>
              <a:ext cx="675753" cy="727420"/>
            </a:xfrm>
            <a:prstGeom prst="rect">
              <a:avLst/>
            </a:prstGeom>
          </p:spPr>
        </p:pic>
        <p:pic>
          <p:nvPicPr>
            <p:cNvPr id="7" name="Image 6"/>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760691" y="5443091"/>
              <a:ext cx="571842" cy="729553"/>
            </a:xfrm>
            <a:prstGeom prst="rect">
              <a:avLst/>
            </a:prstGeom>
          </p:spPr>
        </p:pic>
      </p:grpSp>
      <p:sp>
        <p:nvSpPr>
          <p:cNvPr id="4" name="ZoneTexte 3"/>
          <p:cNvSpPr txBox="1"/>
          <p:nvPr/>
        </p:nvSpPr>
        <p:spPr>
          <a:xfrm>
            <a:off x="1" y="6450834"/>
            <a:ext cx="9143999" cy="2616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1100" b="0" i="0" u="none" strike="noStrike" kern="1200" cap="none" spc="0" normalizeH="0" baseline="0" noProof="0" dirty="0" smtClean="0">
                <a:ln>
                  <a:noFill/>
                </a:ln>
                <a:solidFill>
                  <a:prstClr val="white"/>
                </a:solidFill>
                <a:effectLst/>
                <a:uLnTx/>
                <a:uFillTx/>
                <a:latin typeface="Arial" charset="0"/>
                <a:ea typeface="+mn-ea"/>
                <a:cs typeface="Arial" charset="0"/>
              </a:rPr>
              <a:t>Bilans régionaux : GUYANE. Colloque GTMF. 12 novembre</a:t>
            </a:r>
            <a:r>
              <a:rPr kumimoji="0" lang="fr-FR" sz="1100" b="0" i="0" u="none" strike="noStrike" kern="1200" cap="none" spc="0" normalizeH="0" baseline="0" noProof="0" dirty="0">
                <a:ln>
                  <a:noFill/>
                </a:ln>
                <a:solidFill>
                  <a:prstClr val="white"/>
                </a:solidFill>
                <a:effectLst/>
                <a:uLnTx/>
                <a:uFillTx/>
                <a:latin typeface="Arial" charset="0"/>
                <a:ea typeface="+mn-ea"/>
                <a:cs typeface="Arial" charset="0"/>
              </a:rPr>
              <a:t> </a:t>
            </a:r>
            <a:r>
              <a:rPr kumimoji="0" lang="fr-FR" sz="1100" b="0" i="0" u="none" strike="noStrike" kern="1200" cap="none" spc="0" normalizeH="0" baseline="0" noProof="0" dirty="0" smtClean="0">
                <a:ln>
                  <a:noFill/>
                </a:ln>
                <a:solidFill>
                  <a:prstClr val="white"/>
                </a:solidFill>
                <a:effectLst/>
                <a:uLnTx/>
                <a:uFillTx/>
                <a:latin typeface="Arial" charset="0"/>
                <a:ea typeface="+mn-ea"/>
                <a:cs typeface="Arial" charset="0"/>
              </a:rPr>
              <a:t>2018.</a:t>
            </a:r>
            <a:endParaRPr kumimoji="0" lang="fr-FR" sz="1100" b="0" i="0" u="none" strike="noStrike" kern="1200" cap="none" spc="0" normalizeH="0" baseline="0" noProof="0" dirty="0">
              <a:ln>
                <a:noFill/>
              </a:ln>
              <a:solidFill>
                <a:prstClr val="white"/>
              </a:solidFill>
              <a:effectLst/>
              <a:uLnTx/>
              <a:uFillTx/>
              <a:latin typeface="Arial" charset="0"/>
              <a:ea typeface="+mn-ea"/>
              <a:cs typeface="Arial" charset="0"/>
            </a:endParaRPr>
          </a:p>
        </p:txBody>
      </p:sp>
      <p:pic>
        <p:nvPicPr>
          <p:cNvPr id="8" name="Image 7"/>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1116" y="399126"/>
            <a:ext cx="9142884" cy="6458874"/>
          </a:xfrm>
          <a:prstGeom prst="rect">
            <a:avLst/>
          </a:prstGeom>
        </p:spPr>
      </p:pic>
      <p:sp>
        <p:nvSpPr>
          <p:cNvPr id="10" name="ZoneTexte 9"/>
          <p:cNvSpPr txBox="1"/>
          <p:nvPr/>
        </p:nvSpPr>
        <p:spPr>
          <a:xfrm>
            <a:off x="0" y="404664"/>
            <a:ext cx="9143999" cy="307777"/>
          </a:xfrm>
          <a:prstGeom prst="rect">
            <a:avLst/>
          </a:prstGeom>
          <a:solidFill>
            <a:srgbClr val="00615B"/>
          </a:solidFill>
        </p:spPr>
        <p:txBody>
          <a:bodyPr wrap="square" rtlCol="0">
            <a:spAutoFit/>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fr-FR" sz="1400" b="1" i="1" u="none" strike="noStrike" kern="1200" cap="none" spc="0" normalizeH="0" baseline="0" noProof="0" dirty="0" err="1" smtClean="0">
                <a:ln>
                  <a:noFill/>
                </a:ln>
                <a:solidFill>
                  <a:schemeClr val="bg1"/>
                </a:solidFill>
                <a:effectLst/>
                <a:uLnTx/>
                <a:uFillTx/>
                <a:latin typeface="Arial" charset="0"/>
                <a:ea typeface="+mn-ea"/>
                <a:cs typeface="Arial" charset="0"/>
              </a:rPr>
              <a:t>Chelonia</a:t>
            </a:r>
            <a:r>
              <a:rPr kumimoji="0" lang="fr-FR" sz="1400" b="1" i="1" u="none" strike="noStrike" kern="1200" cap="none" spc="0" normalizeH="0" baseline="0" noProof="0" dirty="0" smtClean="0">
                <a:ln>
                  <a:noFill/>
                </a:ln>
                <a:solidFill>
                  <a:schemeClr val="bg1"/>
                </a:solidFill>
                <a:effectLst/>
                <a:uLnTx/>
                <a:uFillTx/>
                <a:latin typeface="Arial" charset="0"/>
                <a:ea typeface="+mn-ea"/>
                <a:cs typeface="Arial" charset="0"/>
              </a:rPr>
              <a:t> </a:t>
            </a:r>
            <a:r>
              <a:rPr kumimoji="0" lang="fr-FR" sz="1400" b="1" i="1" u="none" strike="noStrike" kern="1200" cap="none" spc="0" normalizeH="0" baseline="0" noProof="0" dirty="0" err="1" smtClean="0">
                <a:ln>
                  <a:noFill/>
                </a:ln>
                <a:solidFill>
                  <a:schemeClr val="bg1"/>
                </a:solidFill>
                <a:effectLst/>
                <a:uLnTx/>
                <a:uFillTx/>
                <a:latin typeface="Arial" charset="0"/>
                <a:ea typeface="+mn-ea"/>
                <a:cs typeface="Arial" charset="0"/>
              </a:rPr>
              <a:t>mydas</a:t>
            </a:r>
            <a:r>
              <a:rPr kumimoji="0" lang="fr-FR" sz="1400" b="1" i="1" u="none" strike="noStrike" kern="1200" cap="none" spc="0" normalizeH="0" baseline="0" noProof="0" dirty="0" smtClean="0">
                <a:ln>
                  <a:noFill/>
                </a:ln>
                <a:solidFill>
                  <a:schemeClr val="bg1"/>
                </a:solidFill>
                <a:effectLst/>
                <a:uLnTx/>
                <a:uFillTx/>
                <a:latin typeface="Arial" charset="0"/>
                <a:ea typeface="+mn-ea"/>
                <a:cs typeface="Arial" charset="0"/>
              </a:rPr>
              <a:t> </a:t>
            </a:r>
            <a:r>
              <a:rPr kumimoji="0" lang="fr-FR" sz="1400" b="1" u="none" strike="noStrike" kern="1200" cap="none" spc="0" normalizeH="0" baseline="0" noProof="0" dirty="0" err="1" smtClean="0">
                <a:ln>
                  <a:noFill/>
                </a:ln>
                <a:solidFill>
                  <a:schemeClr val="bg1"/>
                </a:solidFill>
                <a:effectLst/>
                <a:uLnTx/>
                <a:uFillTx/>
                <a:latin typeface="Arial" charset="0"/>
                <a:ea typeface="+mn-ea"/>
                <a:cs typeface="Arial" charset="0"/>
              </a:rPr>
              <a:t>r</a:t>
            </a:r>
            <a:r>
              <a:rPr kumimoji="0" lang="fr-FR" sz="1400" b="1" i="0" u="none" strike="noStrike" kern="1200" cap="none" spc="0" normalizeH="0" baseline="0" noProof="0" dirty="0" err="1" smtClean="0">
                <a:ln>
                  <a:noFill/>
                </a:ln>
                <a:solidFill>
                  <a:schemeClr val="bg1"/>
                </a:solidFill>
                <a:effectLst/>
                <a:uLnTx/>
                <a:uFillTx/>
                <a:latin typeface="Arial" charset="0"/>
                <a:ea typeface="+mn-ea"/>
                <a:cs typeface="Arial" charset="0"/>
              </a:rPr>
              <a:t>egional</a:t>
            </a:r>
            <a:r>
              <a:rPr kumimoji="0" lang="fr-FR" sz="1400" b="1" i="0" u="none" strike="noStrike" kern="1200" cap="none" spc="0" normalizeH="0" baseline="0" noProof="0" dirty="0" smtClean="0">
                <a:ln>
                  <a:noFill/>
                </a:ln>
                <a:solidFill>
                  <a:schemeClr val="bg1"/>
                </a:solidFill>
                <a:effectLst/>
                <a:uLnTx/>
                <a:uFillTx/>
                <a:latin typeface="Arial" charset="0"/>
                <a:ea typeface="+mn-ea"/>
                <a:cs typeface="Arial" charset="0"/>
              </a:rPr>
              <a:t> management</a:t>
            </a:r>
            <a:r>
              <a:rPr kumimoji="0" lang="fr-FR" sz="1400" b="1" i="0" u="none" strike="noStrike" kern="1200" cap="none" spc="0" normalizeH="0" noProof="0" dirty="0" smtClean="0">
                <a:ln>
                  <a:noFill/>
                </a:ln>
                <a:solidFill>
                  <a:schemeClr val="bg1"/>
                </a:solidFill>
                <a:effectLst/>
                <a:uLnTx/>
                <a:uFillTx/>
                <a:latin typeface="Arial" charset="0"/>
                <a:ea typeface="+mn-ea"/>
                <a:cs typeface="Arial" charset="0"/>
              </a:rPr>
              <a:t> </a:t>
            </a:r>
            <a:r>
              <a:rPr kumimoji="0" lang="fr-FR" sz="1400" b="1" i="0" u="none" strike="noStrike" kern="1200" cap="none" spc="0" normalizeH="0" noProof="0" dirty="0" err="1" smtClean="0">
                <a:ln>
                  <a:noFill/>
                </a:ln>
                <a:solidFill>
                  <a:schemeClr val="bg1"/>
                </a:solidFill>
                <a:effectLst/>
                <a:uLnTx/>
                <a:uFillTx/>
                <a:latin typeface="Arial" charset="0"/>
                <a:ea typeface="+mn-ea"/>
                <a:cs typeface="Arial" charset="0"/>
              </a:rPr>
              <a:t>units</a:t>
            </a:r>
            <a:endParaRPr lang="fr-FR" sz="1400" b="1" dirty="0">
              <a:solidFill>
                <a:schemeClr val="bg1"/>
              </a:solidFill>
            </a:endParaRPr>
          </a:p>
        </p:txBody>
      </p:sp>
    </p:spTree>
    <p:extLst>
      <p:ext uri="{BB962C8B-B14F-4D97-AF65-F5344CB8AC3E}">
        <p14:creationId xmlns:p14="http://schemas.microsoft.com/office/powerpoint/2010/main" val="301663438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5"/>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 y="6715148"/>
            <a:ext cx="9144000" cy="142876"/>
          </a:xfrm>
          <a:prstGeom prst="rect">
            <a:avLst/>
          </a:prstGeom>
          <a:noFill/>
          <a:ln w="9525">
            <a:noFill/>
            <a:miter lim="800000"/>
            <a:headEnd/>
            <a:tailEnd/>
          </a:ln>
          <a:effectLst/>
        </p:spPr>
      </p:pic>
      <p:sp>
        <p:nvSpPr>
          <p:cNvPr id="43" name="ZoneTexte 42"/>
          <p:cNvSpPr txBox="1"/>
          <p:nvPr/>
        </p:nvSpPr>
        <p:spPr>
          <a:xfrm>
            <a:off x="1" y="0"/>
            <a:ext cx="9143999" cy="400110"/>
          </a:xfrm>
          <a:prstGeom prst="rect">
            <a:avLst/>
          </a:prstGeom>
          <a:solidFill>
            <a:srgbClr val="00615B"/>
          </a:solidFill>
        </p:spPr>
        <p:txBody>
          <a:bodyPr wrap="square" rtlCol="0">
            <a:spAutoFit/>
          </a:bodyPr>
          <a:lstStyle/>
          <a:p>
            <a:pPr lvl="0" algn="ctr">
              <a:spcBef>
                <a:spcPts val="0"/>
              </a:spcBef>
              <a:defRPr/>
            </a:pPr>
            <a:r>
              <a:rPr lang="fr-FR" sz="2000" b="1" dirty="0" smtClean="0">
                <a:solidFill>
                  <a:srgbClr val="00867C"/>
                </a:solidFill>
              </a:rPr>
              <a:t>2. Location, habitats, populations</a:t>
            </a:r>
            <a:endParaRPr lang="fr-FR" sz="2000" b="1" dirty="0">
              <a:solidFill>
                <a:srgbClr val="00867C"/>
              </a:solidFill>
            </a:endParaRPr>
          </a:p>
        </p:txBody>
      </p:sp>
      <p:grpSp>
        <p:nvGrpSpPr>
          <p:cNvPr id="3" name="Groupe 2"/>
          <p:cNvGrpSpPr/>
          <p:nvPr/>
        </p:nvGrpSpPr>
        <p:grpSpPr>
          <a:xfrm>
            <a:off x="6804248" y="5877272"/>
            <a:ext cx="2248365" cy="729553"/>
            <a:chOff x="6084168" y="5443091"/>
            <a:chExt cx="2248365" cy="729553"/>
          </a:xfrm>
        </p:grpSpPr>
        <p:pic>
          <p:nvPicPr>
            <p:cNvPr id="5" name="Image 18" descr="logo-pna_2014-2023-v3_m.png"/>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6084168" y="5445224"/>
              <a:ext cx="727420" cy="727420"/>
            </a:xfrm>
            <a:prstGeom prst="rect">
              <a:avLst/>
            </a:prstGeom>
            <a:noFill/>
            <a:ln w="9525">
              <a:noFill/>
              <a:miter lim="800000"/>
              <a:headEnd/>
              <a:tailEnd/>
            </a:ln>
          </p:spPr>
        </p:pic>
        <p:pic>
          <p:nvPicPr>
            <p:cNvPr id="6" name="Image 5"/>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948263" y="5445224"/>
              <a:ext cx="675753" cy="727420"/>
            </a:xfrm>
            <a:prstGeom prst="rect">
              <a:avLst/>
            </a:prstGeom>
          </p:spPr>
        </p:pic>
        <p:pic>
          <p:nvPicPr>
            <p:cNvPr id="7" name="Image 6"/>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760691" y="5443091"/>
              <a:ext cx="571842" cy="729553"/>
            </a:xfrm>
            <a:prstGeom prst="rect">
              <a:avLst/>
            </a:prstGeom>
          </p:spPr>
        </p:pic>
      </p:grpSp>
      <p:sp>
        <p:nvSpPr>
          <p:cNvPr id="4" name="ZoneTexte 3"/>
          <p:cNvSpPr txBox="1"/>
          <p:nvPr/>
        </p:nvSpPr>
        <p:spPr>
          <a:xfrm>
            <a:off x="1" y="6450834"/>
            <a:ext cx="9143999" cy="2616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1100" b="0" i="0" u="none" strike="noStrike" kern="1200" cap="none" spc="0" normalizeH="0" baseline="0" noProof="0" dirty="0" smtClean="0">
                <a:ln>
                  <a:noFill/>
                </a:ln>
                <a:solidFill>
                  <a:prstClr val="white"/>
                </a:solidFill>
                <a:effectLst/>
                <a:uLnTx/>
                <a:uFillTx/>
                <a:latin typeface="Arial" charset="0"/>
                <a:ea typeface="+mn-ea"/>
                <a:cs typeface="Arial" charset="0"/>
              </a:rPr>
              <a:t>Bilans régionaux : GUYANE. Colloque GTMF. 12 novembre</a:t>
            </a:r>
            <a:r>
              <a:rPr kumimoji="0" lang="fr-FR" sz="1100" b="0" i="0" u="none" strike="noStrike" kern="1200" cap="none" spc="0" normalizeH="0" baseline="0" noProof="0" dirty="0">
                <a:ln>
                  <a:noFill/>
                </a:ln>
                <a:solidFill>
                  <a:prstClr val="white"/>
                </a:solidFill>
                <a:effectLst/>
                <a:uLnTx/>
                <a:uFillTx/>
                <a:latin typeface="Arial" charset="0"/>
                <a:ea typeface="+mn-ea"/>
                <a:cs typeface="Arial" charset="0"/>
              </a:rPr>
              <a:t> </a:t>
            </a:r>
            <a:r>
              <a:rPr kumimoji="0" lang="fr-FR" sz="1100" b="0" i="0" u="none" strike="noStrike" kern="1200" cap="none" spc="0" normalizeH="0" baseline="0" noProof="0" dirty="0" smtClean="0">
                <a:ln>
                  <a:noFill/>
                </a:ln>
                <a:solidFill>
                  <a:prstClr val="white"/>
                </a:solidFill>
                <a:effectLst/>
                <a:uLnTx/>
                <a:uFillTx/>
                <a:latin typeface="Arial" charset="0"/>
                <a:ea typeface="+mn-ea"/>
                <a:cs typeface="Arial" charset="0"/>
              </a:rPr>
              <a:t>2018.</a:t>
            </a:r>
            <a:endParaRPr kumimoji="0" lang="fr-FR" sz="1100" b="0" i="0" u="none" strike="noStrike" kern="1200" cap="none" spc="0" normalizeH="0" baseline="0" noProof="0" dirty="0">
              <a:ln>
                <a:noFill/>
              </a:ln>
              <a:solidFill>
                <a:prstClr val="white"/>
              </a:solidFill>
              <a:effectLst/>
              <a:uLnTx/>
              <a:uFillTx/>
              <a:latin typeface="Arial" charset="0"/>
              <a:ea typeface="+mn-ea"/>
              <a:cs typeface="Arial" charset="0"/>
            </a:endParaRPr>
          </a:p>
        </p:txBody>
      </p:sp>
      <p:pic>
        <p:nvPicPr>
          <p:cNvPr id="8" name="Image 7"/>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0" y="399366"/>
            <a:ext cx="9144000" cy="6458634"/>
          </a:xfrm>
          <a:prstGeom prst="rect">
            <a:avLst/>
          </a:prstGeom>
        </p:spPr>
      </p:pic>
      <p:sp>
        <p:nvSpPr>
          <p:cNvPr id="10" name="ZoneTexte 9"/>
          <p:cNvSpPr txBox="1"/>
          <p:nvPr/>
        </p:nvSpPr>
        <p:spPr>
          <a:xfrm>
            <a:off x="0" y="404664"/>
            <a:ext cx="9143999" cy="307777"/>
          </a:xfrm>
          <a:prstGeom prst="rect">
            <a:avLst/>
          </a:prstGeom>
          <a:solidFill>
            <a:srgbClr val="00615B"/>
          </a:solidFill>
        </p:spPr>
        <p:txBody>
          <a:bodyPr wrap="square" rtlCol="0">
            <a:spAutoFit/>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fr-FR" sz="1400" b="1" i="1" u="none" strike="noStrike" kern="1200" cap="none" spc="0" normalizeH="0" baseline="0" noProof="0" dirty="0" err="1" smtClean="0">
                <a:ln>
                  <a:noFill/>
                </a:ln>
                <a:solidFill>
                  <a:schemeClr val="bg1"/>
                </a:solidFill>
                <a:effectLst/>
                <a:uLnTx/>
                <a:uFillTx/>
                <a:latin typeface="Arial" charset="0"/>
                <a:ea typeface="+mn-ea"/>
                <a:cs typeface="Arial" charset="0"/>
              </a:rPr>
              <a:t>Lepidochelys</a:t>
            </a:r>
            <a:r>
              <a:rPr kumimoji="0" lang="fr-FR" sz="1400" b="1" i="1" u="none" strike="noStrike" kern="1200" cap="none" spc="0" normalizeH="0" baseline="0" noProof="0" dirty="0" smtClean="0">
                <a:ln>
                  <a:noFill/>
                </a:ln>
                <a:solidFill>
                  <a:schemeClr val="bg1"/>
                </a:solidFill>
                <a:effectLst/>
                <a:uLnTx/>
                <a:uFillTx/>
                <a:latin typeface="Arial" charset="0"/>
                <a:ea typeface="+mn-ea"/>
                <a:cs typeface="Arial" charset="0"/>
              </a:rPr>
              <a:t> </a:t>
            </a:r>
            <a:r>
              <a:rPr kumimoji="0" lang="fr-FR" sz="1400" b="1" i="1" u="none" strike="noStrike" kern="1200" cap="none" spc="0" normalizeH="0" baseline="0" noProof="0" dirty="0" err="1" smtClean="0">
                <a:ln>
                  <a:noFill/>
                </a:ln>
                <a:solidFill>
                  <a:schemeClr val="bg1"/>
                </a:solidFill>
                <a:effectLst/>
                <a:uLnTx/>
                <a:uFillTx/>
                <a:latin typeface="Arial" charset="0"/>
                <a:ea typeface="+mn-ea"/>
                <a:cs typeface="Arial" charset="0"/>
              </a:rPr>
              <a:t>olivacea</a:t>
            </a:r>
            <a:r>
              <a:rPr kumimoji="0" lang="fr-FR" sz="1400" b="1" i="1" u="none" strike="noStrike" kern="1200" cap="none" spc="0" normalizeH="0" noProof="0" dirty="0" smtClean="0">
                <a:ln>
                  <a:noFill/>
                </a:ln>
                <a:solidFill>
                  <a:schemeClr val="bg1"/>
                </a:solidFill>
                <a:effectLst/>
                <a:uLnTx/>
                <a:uFillTx/>
                <a:latin typeface="Arial" charset="0"/>
                <a:ea typeface="+mn-ea"/>
                <a:cs typeface="Arial" charset="0"/>
              </a:rPr>
              <a:t> </a:t>
            </a:r>
            <a:r>
              <a:rPr kumimoji="0" lang="fr-FR" sz="1400" b="1" i="0" u="none" strike="noStrike" kern="1200" cap="none" spc="0" normalizeH="0" baseline="0" noProof="0" dirty="0" err="1" smtClean="0">
                <a:ln>
                  <a:noFill/>
                </a:ln>
                <a:solidFill>
                  <a:schemeClr val="bg1"/>
                </a:solidFill>
                <a:effectLst/>
                <a:uLnTx/>
                <a:uFillTx/>
                <a:latin typeface="Arial" charset="0"/>
                <a:ea typeface="+mn-ea"/>
                <a:cs typeface="Arial" charset="0"/>
              </a:rPr>
              <a:t>regional</a:t>
            </a:r>
            <a:r>
              <a:rPr kumimoji="0" lang="fr-FR" sz="1400" b="1" i="0" u="none" strike="noStrike" kern="1200" cap="none" spc="0" normalizeH="0" baseline="0" noProof="0" dirty="0" smtClean="0">
                <a:ln>
                  <a:noFill/>
                </a:ln>
                <a:solidFill>
                  <a:schemeClr val="bg1"/>
                </a:solidFill>
                <a:effectLst/>
                <a:uLnTx/>
                <a:uFillTx/>
                <a:latin typeface="Arial" charset="0"/>
                <a:ea typeface="+mn-ea"/>
                <a:cs typeface="Arial" charset="0"/>
              </a:rPr>
              <a:t> management</a:t>
            </a:r>
            <a:r>
              <a:rPr kumimoji="0" lang="fr-FR" sz="1400" b="1" i="0" u="none" strike="noStrike" kern="1200" cap="none" spc="0" normalizeH="0" noProof="0" dirty="0" smtClean="0">
                <a:ln>
                  <a:noFill/>
                </a:ln>
                <a:solidFill>
                  <a:schemeClr val="bg1"/>
                </a:solidFill>
                <a:effectLst/>
                <a:uLnTx/>
                <a:uFillTx/>
                <a:latin typeface="Arial" charset="0"/>
                <a:ea typeface="+mn-ea"/>
                <a:cs typeface="Arial" charset="0"/>
              </a:rPr>
              <a:t> </a:t>
            </a:r>
            <a:r>
              <a:rPr kumimoji="0" lang="fr-FR" sz="1400" b="1" i="0" u="none" strike="noStrike" kern="1200" cap="none" spc="0" normalizeH="0" noProof="0" dirty="0" err="1" smtClean="0">
                <a:ln>
                  <a:noFill/>
                </a:ln>
                <a:solidFill>
                  <a:schemeClr val="bg1"/>
                </a:solidFill>
                <a:effectLst/>
                <a:uLnTx/>
                <a:uFillTx/>
                <a:latin typeface="Arial" charset="0"/>
                <a:ea typeface="+mn-ea"/>
                <a:cs typeface="Arial" charset="0"/>
              </a:rPr>
              <a:t>units</a:t>
            </a:r>
            <a:endParaRPr lang="fr-FR" sz="1400" b="1" dirty="0">
              <a:solidFill>
                <a:schemeClr val="bg1"/>
              </a:solidFill>
            </a:endParaRPr>
          </a:p>
        </p:txBody>
      </p:sp>
    </p:spTree>
    <p:extLst>
      <p:ext uri="{BB962C8B-B14F-4D97-AF65-F5344CB8AC3E}">
        <p14:creationId xmlns:p14="http://schemas.microsoft.com/office/powerpoint/2010/main" val="26368876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2" name="Picture 5"/>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 y="6715148"/>
            <a:ext cx="9144000" cy="142876"/>
          </a:xfrm>
          <a:prstGeom prst="rect">
            <a:avLst/>
          </a:prstGeom>
          <a:noFill/>
          <a:ln w="9525">
            <a:noFill/>
            <a:miter lim="800000"/>
            <a:headEnd/>
            <a:tailEnd/>
          </a:ln>
          <a:effectLst/>
        </p:spPr>
      </p:pic>
      <p:sp>
        <p:nvSpPr>
          <p:cNvPr id="43" name="ZoneTexte 42"/>
          <p:cNvSpPr txBox="1"/>
          <p:nvPr/>
        </p:nvSpPr>
        <p:spPr>
          <a:xfrm>
            <a:off x="1" y="0"/>
            <a:ext cx="9143999" cy="400110"/>
          </a:xfrm>
          <a:prstGeom prst="rect">
            <a:avLst/>
          </a:prstGeom>
          <a:solidFill>
            <a:srgbClr val="00615B"/>
          </a:solidFill>
        </p:spPr>
        <p:txBody>
          <a:bodyPr wrap="square" rtlCol="0">
            <a:spAutoFit/>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fr-FR" sz="2000" b="1" i="0" u="none" strike="noStrike" kern="1200" cap="none" spc="0" normalizeH="0" baseline="0" noProof="0" dirty="0" smtClean="0">
                <a:ln>
                  <a:noFill/>
                </a:ln>
                <a:solidFill>
                  <a:prstClr val="white"/>
                </a:solidFill>
                <a:effectLst/>
                <a:uLnTx/>
                <a:uFillTx/>
                <a:latin typeface="Arial" charset="0"/>
                <a:ea typeface="+mn-ea"/>
                <a:cs typeface="Arial" charset="0"/>
              </a:rPr>
              <a:t>1. French </a:t>
            </a:r>
            <a:r>
              <a:rPr kumimoji="0" lang="fr-FR" sz="2000" b="1" i="0" u="none" strike="noStrike" kern="1200" cap="none" spc="0" normalizeH="0" baseline="0" noProof="0" dirty="0" err="1" smtClean="0">
                <a:ln>
                  <a:noFill/>
                </a:ln>
                <a:solidFill>
                  <a:prstClr val="white"/>
                </a:solidFill>
                <a:effectLst/>
                <a:uLnTx/>
                <a:uFillTx/>
                <a:latin typeface="Arial" charset="0"/>
                <a:ea typeface="+mn-ea"/>
                <a:cs typeface="Arial" charset="0"/>
              </a:rPr>
              <a:t>Guiana</a:t>
            </a:r>
            <a:r>
              <a:rPr kumimoji="0" lang="fr-FR" sz="2000" b="1" i="0" u="none" strike="noStrike" kern="1200" cap="none" spc="0" normalizeH="0" baseline="0" noProof="0" dirty="0" smtClean="0">
                <a:ln>
                  <a:noFill/>
                </a:ln>
                <a:solidFill>
                  <a:prstClr val="white"/>
                </a:solidFill>
                <a:effectLst/>
                <a:uLnTx/>
                <a:uFillTx/>
                <a:latin typeface="Arial" charset="0"/>
                <a:ea typeface="+mn-ea"/>
                <a:cs typeface="Arial" charset="0"/>
              </a:rPr>
              <a:t> National Action Plan</a:t>
            </a:r>
            <a:endParaRPr kumimoji="0" lang="fr-FR" sz="2000" b="1" i="0" u="none" strike="noStrike" kern="1200" cap="none" spc="0" normalizeH="0" baseline="0" noProof="0" dirty="0">
              <a:ln>
                <a:noFill/>
              </a:ln>
              <a:solidFill>
                <a:prstClr val="white"/>
              </a:solidFill>
              <a:effectLst/>
              <a:uLnTx/>
              <a:uFillTx/>
              <a:latin typeface="Arial" charset="0"/>
              <a:ea typeface="+mn-ea"/>
              <a:cs typeface="Arial" charset="0"/>
            </a:endParaRPr>
          </a:p>
        </p:txBody>
      </p:sp>
      <p:grpSp>
        <p:nvGrpSpPr>
          <p:cNvPr id="3" name="Groupe 2"/>
          <p:cNvGrpSpPr/>
          <p:nvPr/>
        </p:nvGrpSpPr>
        <p:grpSpPr>
          <a:xfrm>
            <a:off x="8154652" y="6377574"/>
            <a:ext cx="953852" cy="297505"/>
            <a:chOff x="6084168" y="5443091"/>
            <a:chExt cx="2248365" cy="729553"/>
          </a:xfrm>
        </p:grpSpPr>
        <p:pic>
          <p:nvPicPr>
            <p:cNvPr id="5" name="Image 18" descr="logo-pna_2014-2023-v3_m.pn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6084168" y="5445224"/>
              <a:ext cx="727420" cy="727420"/>
            </a:xfrm>
            <a:prstGeom prst="rect">
              <a:avLst/>
            </a:prstGeom>
            <a:noFill/>
            <a:ln w="9525">
              <a:noFill/>
              <a:miter lim="800000"/>
              <a:headEnd/>
              <a:tailEnd/>
            </a:ln>
          </p:spPr>
        </p:pic>
        <p:pic>
          <p:nvPicPr>
            <p:cNvPr id="6" name="Image 5"/>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948263" y="5445224"/>
              <a:ext cx="675753" cy="727420"/>
            </a:xfrm>
            <a:prstGeom prst="rect">
              <a:avLst/>
            </a:prstGeom>
          </p:spPr>
        </p:pic>
        <p:pic>
          <p:nvPicPr>
            <p:cNvPr id="7" name="Image 6"/>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760691" y="5443091"/>
              <a:ext cx="571842" cy="729553"/>
            </a:xfrm>
            <a:prstGeom prst="rect">
              <a:avLst/>
            </a:prstGeom>
          </p:spPr>
        </p:pic>
      </p:grpSp>
      <p:sp>
        <p:nvSpPr>
          <p:cNvPr id="4" name="ZoneTexte 3"/>
          <p:cNvSpPr txBox="1"/>
          <p:nvPr/>
        </p:nvSpPr>
        <p:spPr>
          <a:xfrm>
            <a:off x="-36512" y="6450834"/>
            <a:ext cx="9143999" cy="2616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1100" b="0" i="0" u="none" strike="noStrike" kern="1200" cap="none" spc="0" normalizeH="0" baseline="0" noProof="0" dirty="0">
                <a:ln>
                  <a:noFill/>
                </a:ln>
                <a:solidFill>
                  <a:prstClr val="white"/>
                </a:solidFill>
                <a:effectLst/>
                <a:uLnTx/>
                <a:uFillTx/>
                <a:latin typeface="Arial" charset="0"/>
                <a:ea typeface="+mn-ea"/>
                <a:cs typeface="Arial" charset="0"/>
              </a:rPr>
              <a:t>Country report : FRENCH GUIANA. WIDECAST </a:t>
            </a:r>
            <a:r>
              <a:rPr kumimoji="0" lang="fr-FR" sz="1100" b="0" i="0" u="none" strike="noStrike" kern="1200" cap="none" spc="0" normalizeH="0" baseline="0" noProof="0" dirty="0" err="1">
                <a:ln>
                  <a:noFill/>
                </a:ln>
                <a:solidFill>
                  <a:prstClr val="white"/>
                </a:solidFill>
                <a:effectLst/>
                <a:uLnTx/>
                <a:uFillTx/>
                <a:latin typeface="Arial" charset="0"/>
                <a:ea typeface="+mn-ea"/>
                <a:cs typeface="Arial" charset="0"/>
              </a:rPr>
              <a:t>Annual</a:t>
            </a:r>
            <a:r>
              <a:rPr kumimoji="0" lang="fr-FR" sz="1100" b="0" i="0" u="none" strike="noStrike" kern="1200" cap="none" spc="0" normalizeH="0" baseline="0" noProof="0" dirty="0">
                <a:ln>
                  <a:noFill/>
                </a:ln>
                <a:solidFill>
                  <a:prstClr val="white"/>
                </a:solidFill>
                <a:effectLst/>
                <a:uLnTx/>
                <a:uFillTx/>
                <a:latin typeface="Arial" charset="0"/>
                <a:ea typeface="+mn-ea"/>
                <a:cs typeface="Arial" charset="0"/>
              </a:rPr>
              <a:t> General Meeting 2019</a:t>
            </a:r>
          </a:p>
        </p:txBody>
      </p:sp>
      <p:pic>
        <p:nvPicPr>
          <p:cNvPr id="18" name="Image 17"/>
          <p:cNvPicPr>
            <a:picLocks noChangeAspect="1"/>
          </p:cNvPicPr>
          <p:nvPr/>
        </p:nvPicPr>
        <p:blipFill rotWithShape="1">
          <a:blip r:embed="rId6"/>
          <a:srcRect l="10706" t="34251" r="2958" b="17515"/>
          <a:stretch/>
        </p:blipFill>
        <p:spPr>
          <a:xfrm>
            <a:off x="121656" y="467077"/>
            <a:ext cx="8971299" cy="2817907"/>
          </a:xfrm>
          <a:prstGeom prst="rect">
            <a:avLst/>
          </a:prstGeom>
        </p:spPr>
      </p:pic>
      <p:sp>
        <p:nvSpPr>
          <p:cNvPr id="23" name="Rectangle à coins arrondis 22"/>
          <p:cNvSpPr/>
          <p:nvPr/>
        </p:nvSpPr>
        <p:spPr>
          <a:xfrm>
            <a:off x="5796136" y="917937"/>
            <a:ext cx="1584176" cy="1610132"/>
          </a:xfrm>
          <a:prstGeom prst="roundRect">
            <a:avLst/>
          </a:prstGeom>
          <a:noFill/>
          <a:ln w="127000">
            <a:solidFill>
              <a:srgbClr val="8CEBF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ZoneTexte 16"/>
          <p:cNvSpPr txBox="1"/>
          <p:nvPr/>
        </p:nvSpPr>
        <p:spPr>
          <a:xfrm>
            <a:off x="232748" y="3327375"/>
            <a:ext cx="8352928" cy="46166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2400" b="1" i="0" u="none" strike="noStrike" kern="1200" cap="none" spc="0" normalizeH="0" baseline="0" noProof="0" dirty="0" smtClean="0">
                <a:ln>
                  <a:noFill/>
                </a:ln>
                <a:solidFill>
                  <a:prstClr val="white"/>
                </a:solidFill>
                <a:effectLst/>
                <a:uLnTx/>
                <a:uFillTx/>
                <a:latin typeface="Arial" charset="0"/>
                <a:ea typeface="+mn-ea"/>
                <a:cs typeface="Arial" charset="0"/>
              </a:rPr>
              <a:t>18 actions </a:t>
            </a:r>
            <a:r>
              <a:rPr kumimoji="0" lang="fr-FR" sz="2400" b="1" i="0" u="none" strike="noStrike" kern="1200" cap="none" spc="0" normalizeH="0" baseline="0" noProof="0" dirty="0" err="1" smtClean="0">
                <a:ln>
                  <a:noFill/>
                </a:ln>
                <a:solidFill>
                  <a:prstClr val="white"/>
                </a:solidFill>
                <a:effectLst/>
                <a:uLnTx/>
                <a:uFillTx/>
                <a:latin typeface="Arial" charset="0"/>
                <a:ea typeface="+mn-ea"/>
                <a:cs typeface="Arial" charset="0"/>
              </a:rPr>
              <a:t>under</a:t>
            </a:r>
            <a:r>
              <a:rPr kumimoji="0" lang="fr-FR" sz="2400" b="1" i="0" u="none" strike="noStrike" kern="1200" cap="none" spc="0" normalizeH="0" baseline="0" noProof="0" dirty="0" smtClean="0">
                <a:ln>
                  <a:noFill/>
                </a:ln>
                <a:solidFill>
                  <a:prstClr val="white"/>
                </a:solidFill>
                <a:effectLst/>
                <a:uLnTx/>
                <a:uFillTx/>
                <a:latin typeface="Arial" charset="0"/>
                <a:ea typeface="+mn-ea"/>
                <a:cs typeface="Arial" charset="0"/>
              </a:rPr>
              <a:t> </a:t>
            </a:r>
            <a:r>
              <a:rPr kumimoji="0" lang="fr-FR" sz="2400" b="1" i="0" u="none" strike="noStrike" kern="1200" cap="none" spc="0" normalizeH="0" baseline="0" noProof="0" dirty="0" err="1" smtClean="0">
                <a:ln>
                  <a:noFill/>
                </a:ln>
                <a:solidFill>
                  <a:prstClr val="white"/>
                </a:solidFill>
                <a:effectLst/>
                <a:uLnTx/>
                <a:uFillTx/>
                <a:latin typeface="Arial" charset="0"/>
                <a:ea typeface="+mn-ea"/>
                <a:cs typeface="Arial" charset="0"/>
              </a:rPr>
              <a:t>this</a:t>
            </a:r>
            <a:r>
              <a:rPr kumimoji="0" lang="fr-FR" sz="2400" b="1" i="0" u="none" strike="noStrike" kern="1200" cap="none" spc="0" normalizeH="0" baseline="0" noProof="0" dirty="0" smtClean="0">
                <a:ln>
                  <a:noFill/>
                </a:ln>
                <a:solidFill>
                  <a:prstClr val="white"/>
                </a:solidFill>
                <a:effectLst/>
                <a:uLnTx/>
                <a:uFillTx/>
                <a:latin typeface="Arial" charset="0"/>
                <a:ea typeface="+mn-ea"/>
                <a:cs typeface="Arial" charset="0"/>
              </a:rPr>
              <a:t> goal: </a:t>
            </a:r>
            <a:r>
              <a:rPr kumimoji="0" lang="fr-FR" sz="2400" i="1" u="none" strike="noStrike" kern="1200" cap="none" spc="0" normalizeH="0" baseline="0" noProof="0" dirty="0" smtClean="0">
                <a:ln>
                  <a:noFill/>
                </a:ln>
                <a:solidFill>
                  <a:prstClr val="white"/>
                </a:solidFill>
                <a:effectLst/>
                <a:uLnTx/>
                <a:uFillTx/>
                <a:latin typeface="Arial" charset="0"/>
                <a:ea typeface="+mn-ea"/>
                <a:cs typeface="Arial" charset="0"/>
              </a:rPr>
              <a:t>focus on 3 of </a:t>
            </a:r>
            <a:r>
              <a:rPr kumimoji="0" lang="fr-FR" sz="2400" i="1" u="none" strike="noStrike" kern="1200" cap="none" spc="0" normalizeH="0" baseline="0" noProof="0" dirty="0" err="1" smtClean="0">
                <a:ln>
                  <a:noFill/>
                </a:ln>
                <a:solidFill>
                  <a:prstClr val="white"/>
                </a:solidFill>
                <a:effectLst/>
                <a:uLnTx/>
                <a:uFillTx/>
                <a:latin typeface="Arial" charset="0"/>
                <a:ea typeface="+mn-ea"/>
                <a:cs typeface="Arial" charset="0"/>
              </a:rPr>
              <a:t>them</a:t>
            </a:r>
            <a:r>
              <a:rPr kumimoji="0" lang="fr-FR" sz="2400" b="1" i="0" u="none" strike="noStrike" kern="1200" cap="none" spc="0" normalizeH="0" baseline="0" noProof="0" dirty="0" smtClean="0">
                <a:ln>
                  <a:noFill/>
                </a:ln>
                <a:solidFill>
                  <a:prstClr val="white"/>
                </a:solidFill>
                <a:effectLst/>
                <a:uLnTx/>
                <a:uFillTx/>
                <a:latin typeface="Arial" charset="0"/>
                <a:ea typeface="+mn-ea"/>
                <a:cs typeface="Arial" charset="0"/>
              </a:rPr>
              <a:t> </a:t>
            </a:r>
            <a:endParaRPr kumimoji="0" lang="fr-FR" sz="2400" b="0" i="0" u="none" strike="noStrike" kern="1200" cap="none" spc="0" normalizeH="0" baseline="0" noProof="0" dirty="0" smtClean="0">
              <a:ln>
                <a:noFill/>
              </a:ln>
              <a:solidFill>
                <a:prstClr val="white"/>
              </a:solidFill>
              <a:effectLst/>
              <a:uLnTx/>
              <a:uFillTx/>
              <a:latin typeface="Arial" charset="0"/>
              <a:ea typeface="+mn-ea"/>
              <a:cs typeface="Arial" charset="0"/>
            </a:endParaRPr>
          </a:p>
        </p:txBody>
      </p:sp>
      <p:sp>
        <p:nvSpPr>
          <p:cNvPr id="24" name="ZoneTexte 23"/>
          <p:cNvSpPr txBox="1"/>
          <p:nvPr/>
        </p:nvSpPr>
        <p:spPr>
          <a:xfrm>
            <a:off x="232748" y="3861048"/>
            <a:ext cx="8529553" cy="400110"/>
          </a:xfrm>
          <a:prstGeom prst="rect">
            <a:avLst/>
          </a:prstGeom>
          <a:noFill/>
        </p:spPr>
        <p:txBody>
          <a:bodyPr wrap="square" rtlCol="0">
            <a:spAutoFit/>
          </a:bodyPr>
          <a:lstStyle/>
          <a:p>
            <a:pPr lvl="0">
              <a:defRPr/>
            </a:pPr>
            <a:r>
              <a:rPr kumimoji="0" lang="fr-FR" sz="2000" b="1" i="0" u="none" strike="noStrike" kern="1200" cap="none" spc="0" normalizeH="0" baseline="0" noProof="0" dirty="0" err="1" smtClean="0">
                <a:ln>
                  <a:noFill/>
                </a:ln>
                <a:solidFill>
                  <a:prstClr val="white"/>
                </a:solidFill>
                <a:effectLst/>
                <a:uLnTx/>
                <a:uFillTx/>
                <a:latin typeface="Arial" charset="0"/>
                <a:ea typeface="+mn-ea"/>
                <a:cs typeface="Arial" charset="0"/>
              </a:rPr>
              <a:t>Priority</a:t>
            </a:r>
            <a:r>
              <a:rPr kumimoji="0" lang="fr-FR" sz="2000" b="1" i="0" u="none" strike="noStrike" kern="1200" cap="none" spc="0" normalizeH="0" baseline="0" noProof="0" dirty="0" smtClean="0">
                <a:ln>
                  <a:noFill/>
                </a:ln>
                <a:solidFill>
                  <a:prstClr val="white"/>
                </a:solidFill>
                <a:effectLst/>
                <a:uLnTx/>
                <a:uFillTx/>
                <a:latin typeface="Arial" charset="0"/>
                <a:ea typeface="+mn-ea"/>
                <a:cs typeface="Arial" charset="0"/>
              </a:rPr>
              <a:t> #1. Monitoring </a:t>
            </a:r>
            <a:r>
              <a:rPr lang="fr-FR" sz="2000" b="1" noProof="0" dirty="0" smtClean="0">
                <a:solidFill>
                  <a:prstClr val="white"/>
                </a:solidFill>
              </a:rPr>
              <a:t>the populations </a:t>
            </a:r>
            <a:r>
              <a:rPr lang="fr-FR" sz="2000" b="1" dirty="0" err="1" smtClean="0">
                <a:solidFill>
                  <a:prstClr val="white"/>
                </a:solidFill>
              </a:rPr>
              <a:t>demography</a:t>
            </a:r>
            <a:r>
              <a:rPr lang="fr-FR" sz="2000" b="1" dirty="0" smtClean="0">
                <a:solidFill>
                  <a:prstClr val="white"/>
                </a:solidFill>
              </a:rPr>
              <a:t>:</a:t>
            </a:r>
            <a:endParaRPr kumimoji="0" lang="fr-FR" sz="2000" b="1" i="0" u="none" strike="noStrike" kern="1200" cap="none" spc="0" normalizeH="0" baseline="0" noProof="0" dirty="0" smtClean="0">
              <a:ln>
                <a:noFill/>
              </a:ln>
              <a:solidFill>
                <a:prstClr val="white"/>
              </a:solidFill>
              <a:effectLst/>
              <a:uLnTx/>
              <a:uFillTx/>
              <a:latin typeface="Arial" charset="0"/>
              <a:ea typeface="+mn-ea"/>
              <a:cs typeface="Arial" charset="0"/>
            </a:endParaRPr>
          </a:p>
        </p:txBody>
      </p:sp>
      <p:sp>
        <p:nvSpPr>
          <p:cNvPr id="25" name="ZoneTexte 24"/>
          <p:cNvSpPr txBox="1"/>
          <p:nvPr/>
        </p:nvSpPr>
        <p:spPr>
          <a:xfrm>
            <a:off x="218911" y="4221088"/>
            <a:ext cx="8352928" cy="707886"/>
          </a:xfrm>
          <a:prstGeom prst="rect">
            <a:avLst/>
          </a:prstGeom>
          <a:noFill/>
        </p:spPr>
        <p:txBody>
          <a:bodyPr wrap="square" rtlCol="0">
            <a:spAutoFit/>
          </a:bodyPr>
          <a:lstStyle/>
          <a:p>
            <a:pPr marL="457200" marR="0" lvl="1" indent="0" algn="l" defTabSz="914400" rtl="0" eaLnBrk="1" fontAlgn="base" latinLnBrk="0" hangingPunct="1">
              <a:lnSpc>
                <a:spcPct val="100000"/>
              </a:lnSpc>
              <a:spcBef>
                <a:spcPct val="0"/>
              </a:spcBef>
              <a:spcAft>
                <a:spcPct val="0"/>
              </a:spcAft>
              <a:buClrTx/>
              <a:buSzTx/>
              <a:buFontTx/>
              <a:buNone/>
              <a:tabLst/>
              <a:defRPr/>
            </a:pPr>
            <a:r>
              <a:rPr kumimoji="0" lang="fr-FR" sz="2000" b="0" i="0" u="none" strike="noStrike" kern="1200" cap="none" spc="0" normalizeH="0" baseline="0" noProof="0" dirty="0" err="1" smtClean="0">
                <a:ln>
                  <a:noFill/>
                </a:ln>
                <a:solidFill>
                  <a:prstClr val="white"/>
                </a:solidFill>
                <a:effectLst/>
                <a:uLnTx/>
                <a:uFillTx/>
                <a:latin typeface="Arial" charset="0"/>
                <a:ea typeface="+mn-ea"/>
                <a:cs typeface="Arial" charset="0"/>
              </a:rPr>
              <a:t>Nest</a:t>
            </a:r>
            <a:r>
              <a:rPr kumimoji="0" lang="fr-FR" sz="2000" b="0" i="0" u="none" strike="noStrike" kern="1200" cap="none" spc="0" normalizeH="0" noProof="0" dirty="0" smtClean="0">
                <a:ln>
                  <a:noFill/>
                </a:ln>
                <a:solidFill>
                  <a:prstClr val="white"/>
                </a:solidFill>
                <a:effectLst/>
                <a:uLnTx/>
                <a:uFillTx/>
                <a:latin typeface="Arial" charset="0"/>
                <a:ea typeface="+mn-ea"/>
                <a:cs typeface="Arial" charset="0"/>
              </a:rPr>
              <a:t> </a:t>
            </a:r>
            <a:r>
              <a:rPr kumimoji="0" lang="fr-FR" sz="2000" b="0" i="0" u="none" strike="noStrike" kern="1200" cap="none" spc="0" normalizeH="0" noProof="0" dirty="0" err="1" smtClean="0">
                <a:ln>
                  <a:noFill/>
                </a:ln>
                <a:solidFill>
                  <a:prstClr val="white"/>
                </a:solidFill>
                <a:effectLst/>
                <a:uLnTx/>
                <a:uFillTx/>
                <a:latin typeface="Arial" charset="0"/>
                <a:ea typeface="+mn-ea"/>
                <a:cs typeface="Arial" charset="0"/>
              </a:rPr>
              <a:t>counting</a:t>
            </a:r>
            <a:r>
              <a:rPr kumimoji="0" lang="fr-FR" sz="2000" b="0" i="0" u="none" strike="noStrike" kern="1200" cap="none" spc="0" normalizeH="0" noProof="0" dirty="0" smtClean="0">
                <a:ln>
                  <a:noFill/>
                </a:ln>
                <a:solidFill>
                  <a:prstClr val="white"/>
                </a:solidFill>
                <a:effectLst/>
                <a:uLnTx/>
                <a:uFillTx/>
                <a:latin typeface="Arial" charset="0"/>
                <a:ea typeface="+mn-ea"/>
                <a:cs typeface="Arial" charset="0"/>
              </a:rPr>
              <a:t> </a:t>
            </a:r>
            <a:r>
              <a:rPr kumimoji="0" lang="fr-FR" sz="2000" b="0" i="0" u="none" strike="noStrike" kern="1200" cap="none" spc="0" normalizeH="0" baseline="0" noProof="0" dirty="0" err="1" smtClean="0">
                <a:ln>
                  <a:noFill/>
                </a:ln>
                <a:solidFill>
                  <a:prstClr val="white"/>
                </a:solidFill>
                <a:effectLst/>
                <a:uLnTx/>
                <a:uFillTx/>
                <a:latin typeface="Arial" charset="0"/>
                <a:ea typeface="+mn-ea"/>
                <a:cs typeface="Arial" charset="0"/>
              </a:rPr>
              <a:t>each</a:t>
            </a:r>
            <a:r>
              <a:rPr kumimoji="0" lang="fr-FR" sz="2000" b="0" i="0" u="none" strike="noStrike" kern="1200" cap="none" spc="0" normalizeH="0" baseline="0" noProof="0" dirty="0" smtClean="0">
                <a:ln>
                  <a:noFill/>
                </a:ln>
                <a:solidFill>
                  <a:prstClr val="white"/>
                </a:solidFill>
                <a:effectLst/>
                <a:uLnTx/>
                <a:uFillTx/>
                <a:latin typeface="Arial" charset="0"/>
                <a:ea typeface="+mn-ea"/>
                <a:cs typeface="Arial" charset="0"/>
              </a:rPr>
              <a:t> </a:t>
            </a:r>
            <a:r>
              <a:rPr lang="fr-FR" sz="2000" dirty="0" err="1" smtClean="0">
                <a:solidFill>
                  <a:prstClr val="white"/>
                </a:solidFill>
              </a:rPr>
              <a:t>year</a:t>
            </a:r>
            <a:endParaRPr kumimoji="0" lang="fr-FR" sz="2000" b="0" i="0" u="none" strike="noStrike" kern="1200" cap="none" spc="0" normalizeH="0" baseline="0" noProof="0" dirty="0">
              <a:ln>
                <a:noFill/>
              </a:ln>
              <a:solidFill>
                <a:prstClr val="white"/>
              </a:solidFill>
              <a:effectLst/>
              <a:uLnTx/>
              <a:uFillTx/>
              <a:latin typeface="Arial" charset="0"/>
              <a:ea typeface="+mn-ea"/>
              <a:cs typeface="Arial" charset="0"/>
            </a:endParaRPr>
          </a:p>
          <a:p>
            <a:pPr marL="457200" marR="0" lvl="1" indent="0" algn="l" defTabSz="914400" rtl="0" eaLnBrk="1" fontAlgn="base" latinLnBrk="0" hangingPunct="1">
              <a:lnSpc>
                <a:spcPct val="100000"/>
              </a:lnSpc>
              <a:spcBef>
                <a:spcPct val="0"/>
              </a:spcBef>
              <a:spcAft>
                <a:spcPct val="0"/>
              </a:spcAft>
              <a:buClrTx/>
              <a:buSzTx/>
              <a:buFontTx/>
              <a:buNone/>
              <a:tabLst/>
              <a:defRPr/>
            </a:pPr>
            <a:r>
              <a:rPr lang="fr-FR" sz="2000" noProof="0" dirty="0" err="1" smtClean="0">
                <a:solidFill>
                  <a:prstClr val="white"/>
                </a:solidFill>
              </a:rPr>
              <a:t>Nesting</a:t>
            </a:r>
            <a:r>
              <a:rPr lang="fr-FR" sz="2000" noProof="0" dirty="0" smtClean="0">
                <a:solidFill>
                  <a:prstClr val="white"/>
                </a:solidFill>
              </a:rPr>
              <a:t> </a:t>
            </a:r>
            <a:r>
              <a:rPr lang="fr-FR" sz="2000" noProof="0" dirty="0" err="1" smtClean="0">
                <a:solidFill>
                  <a:prstClr val="white"/>
                </a:solidFill>
              </a:rPr>
              <a:t>females</a:t>
            </a:r>
            <a:r>
              <a:rPr lang="fr-FR" sz="2000" noProof="0" dirty="0" smtClean="0">
                <a:solidFill>
                  <a:prstClr val="white"/>
                </a:solidFill>
              </a:rPr>
              <a:t> </a:t>
            </a:r>
            <a:r>
              <a:rPr lang="fr-FR" sz="2000" noProof="0" dirty="0" err="1" smtClean="0">
                <a:solidFill>
                  <a:prstClr val="white"/>
                </a:solidFill>
              </a:rPr>
              <a:t>individual</a:t>
            </a:r>
            <a:r>
              <a:rPr lang="fr-FR" sz="2000" noProof="0" dirty="0" smtClean="0">
                <a:solidFill>
                  <a:prstClr val="white"/>
                </a:solidFill>
              </a:rPr>
              <a:t> </a:t>
            </a:r>
            <a:r>
              <a:rPr lang="fr-FR" sz="2000" noProof="0" dirty="0" err="1" smtClean="0">
                <a:solidFill>
                  <a:prstClr val="white"/>
                </a:solidFill>
              </a:rPr>
              <a:t>tagging</a:t>
            </a:r>
            <a:r>
              <a:rPr lang="fr-FR" sz="2000" noProof="0" dirty="0" smtClean="0">
                <a:solidFill>
                  <a:prstClr val="white"/>
                </a:solidFill>
              </a:rPr>
              <a:t> </a:t>
            </a:r>
            <a:r>
              <a:rPr lang="fr-FR" sz="2000" dirty="0" err="1" smtClean="0">
                <a:solidFill>
                  <a:prstClr val="white"/>
                </a:solidFill>
              </a:rPr>
              <a:t>each</a:t>
            </a:r>
            <a:r>
              <a:rPr lang="fr-FR" sz="2000" dirty="0" smtClean="0">
                <a:solidFill>
                  <a:prstClr val="white"/>
                </a:solidFill>
              </a:rPr>
              <a:t> </a:t>
            </a:r>
            <a:r>
              <a:rPr lang="fr-FR" sz="2000" dirty="0" err="1" smtClean="0">
                <a:solidFill>
                  <a:prstClr val="white"/>
                </a:solidFill>
              </a:rPr>
              <a:t>year</a:t>
            </a:r>
            <a:endParaRPr kumimoji="0" lang="fr-FR" sz="2000" b="0" i="0" u="none" strike="noStrike" kern="1200" cap="none" spc="0" normalizeH="0" baseline="0" noProof="0" dirty="0" smtClean="0">
              <a:ln>
                <a:noFill/>
              </a:ln>
              <a:solidFill>
                <a:prstClr val="white"/>
              </a:solidFill>
              <a:effectLst/>
              <a:uLnTx/>
              <a:uFillTx/>
              <a:latin typeface="Arial" charset="0"/>
              <a:ea typeface="+mn-ea"/>
              <a:cs typeface="Arial" charset="0"/>
            </a:endParaRPr>
          </a:p>
        </p:txBody>
      </p:sp>
      <p:sp>
        <p:nvSpPr>
          <p:cNvPr id="26" name="ZoneTexte 25"/>
          <p:cNvSpPr txBox="1"/>
          <p:nvPr/>
        </p:nvSpPr>
        <p:spPr>
          <a:xfrm>
            <a:off x="218909" y="5077000"/>
            <a:ext cx="8529553" cy="40011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2000" b="1" i="0" u="none" strike="noStrike" kern="1200" cap="none" spc="0" normalizeH="0" baseline="0" noProof="0" dirty="0" err="1" smtClean="0">
                <a:ln>
                  <a:noFill/>
                </a:ln>
                <a:solidFill>
                  <a:prstClr val="white"/>
                </a:solidFill>
                <a:effectLst/>
                <a:uLnTx/>
                <a:uFillTx/>
                <a:latin typeface="Arial" charset="0"/>
                <a:ea typeface="+mn-ea"/>
                <a:cs typeface="Arial" charset="0"/>
              </a:rPr>
              <a:t>Priorit</a:t>
            </a:r>
            <a:r>
              <a:rPr lang="fr-FR" sz="2000" b="1" dirty="0" smtClean="0">
                <a:solidFill>
                  <a:prstClr val="white"/>
                </a:solidFill>
              </a:rPr>
              <a:t>y #</a:t>
            </a:r>
            <a:r>
              <a:rPr kumimoji="0" lang="fr-FR" sz="2000" b="1" i="0" u="none" strike="noStrike" kern="1200" cap="none" spc="0" normalizeH="0" baseline="0" noProof="0" dirty="0" smtClean="0">
                <a:ln>
                  <a:noFill/>
                </a:ln>
                <a:solidFill>
                  <a:prstClr val="white"/>
                </a:solidFill>
                <a:effectLst/>
                <a:uLnTx/>
                <a:uFillTx/>
                <a:latin typeface="Arial" charset="0"/>
                <a:ea typeface="+mn-ea"/>
                <a:cs typeface="Arial" charset="0"/>
              </a:rPr>
              <a:t>1. </a:t>
            </a:r>
            <a:r>
              <a:rPr lang="fr-FR" sz="2000" b="1" dirty="0" err="1" smtClean="0">
                <a:solidFill>
                  <a:prstClr val="white"/>
                </a:solidFill>
              </a:rPr>
              <a:t>Identifying</a:t>
            </a:r>
            <a:r>
              <a:rPr lang="fr-FR" sz="2000" b="1" dirty="0" smtClean="0">
                <a:solidFill>
                  <a:prstClr val="white"/>
                </a:solidFill>
              </a:rPr>
              <a:t> and </a:t>
            </a:r>
            <a:r>
              <a:rPr lang="fr-FR" sz="2000" b="1" dirty="0" err="1" smtClean="0">
                <a:solidFill>
                  <a:prstClr val="white"/>
                </a:solidFill>
              </a:rPr>
              <a:t>quantifying</a:t>
            </a:r>
            <a:r>
              <a:rPr lang="fr-FR" sz="2000" b="1" dirty="0" smtClean="0">
                <a:solidFill>
                  <a:prstClr val="white"/>
                </a:solidFill>
              </a:rPr>
              <a:t> the </a:t>
            </a:r>
            <a:r>
              <a:rPr lang="fr-FR" sz="2000" b="1" dirty="0" err="1" smtClean="0">
                <a:solidFill>
                  <a:prstClr val="white"/>
                </a:solidFill>
              </a:rPr>
              <a:t>threats</a:t>
            </a:r>
            <a:r>
              <a:rPr lang="fr-FR" sz="2000" b="1" dirty="0" smtClean="0">
                <a:solidFill>
                  <a:prstClr val="white"/>
                </a:solidFill>
              </a:rPr>
              <a:t> to the populations</a:t>
            </a:r>
            <a:r>
              <a:rPr kumimoji="0" lang="fr-FR" sz="2000" b="1" i="0" u="none" strike="noStrike" kern="1200" cap="none" spc="0" normalizeH="0" baseline="0" noProof="0" dirty="0" smtClean="0">
                <a:ln>
                  <a:noFill/>
                </a:ln>
                <a:solidFill>
                  <a:prstClr val="white"/>
                </a:solidFill>
                <a:effectLst/>
                <a:uLnTx/>
                <a:uFillTx/>
                <a:latin typeface="Arial" charset="0"/>
                <a:ea typeface="+mn-ea"/>
                <a:cs typeface="Arial" charset="0"/>
              </a:rPr>
              <a:t>:</a:t>
            </a:r>
          </a:p>
        </p:txBody>
      </p:sp>
      <p:sp>
        <p:nvSpPr>
          <p:cNvPr id="27" name="ZoneTexte 26"/>
          <p:cNvSpPr txBox="1"/>
          <p:nvPr/>
        </p:nvSpPr>
        <p:spPr>
          <a:xfrm>
            <a:off x="-252536" y="5365665"/>
            <a:ext cx="9305149" cy="1015663"/>
          </a:xfrm>
          <a:prstGeom prst="rect">
            <a:avLst/>
          </a:prstGeom>
          <a:noFill/>
        </p:spPr>
        <p:txBody>
          <a:bodyPr wrap="square" rtlCol="0">
            <a:spAutoFit/>
          </a:bodyPr>
          <a:lstStyle/>
          <a:p>
            <a:pPr lvl="1">
              <a:defRPr/>
            </a:pPr>
            <a:r>
              <a:rPr kumimoji="0" lang="fr-FR" sz="2000" b="0" i="0" u="none" strike="noStrike" kern="1200" cap="none" spc="0" normalizeH="0" baseline="0" noProof="0" dirty="0" smtClean="0">
                <a:ln>
                  <a:noFill/>
                </a:ln>
                <a:solidFill>
                  <a:prstClr val="white"/>
                </a:solidFill>
                <a:effectLst/>
                <a:uLnTx/>
                <a:uFillTx/>
                <a:latin typeface="Arial" charset="0"/>
                <a:ea typeface="+mn-ea"/>
                <a:cs typeface="Arial" charset="0"/>
              </a:rPr>
              <a:t>	</a:t>
            </a:r>
            <a:r>
              <a:rPr kumimoji="0" lang="fr-FR" sz="2000" b="0" i="0" u="none" strike="noStrike" kern="1200" cap="none" spc="0" normalizeH="0" baseline="0" noProof="0" dirty="0" err="1" smtClean="0">
                <a:ln>
                  <a:noFill/>
                </a:ln>
                <a:solidFill>
                  <a:prstClr val="white"/>
                </a:solidFill>
                <a:effectLst/>
                <a:uLnTx/>
                <a:uFillTx/>
                <a:latin typeface="Arial" charset="0"/>
                <a:ea typeface="+mn-ea"/>
                <a:cs typeface="Arial" charset="0"/>
              </a:rPr>
              <a:t>Localizing</a:t>
            </a:r>
            <a:r>
              <a:rPr kumimoji="0" lang="fr-FR" sz="2000" b="0" i="0" u="none" strike="noStrike" kern="1200" cap="none" spc="0" normalizeH="0" baseline="0" noProof="0" dirty="0" smtClean="0">
                <a:ln>
                  <a:noFill/>
                </a:ln>
                <a:solidFill>
                  <a:prstClr val="white"/>
                </a:solidFill>
                <a:effectLst/>
                <a:uLnTx/>
                <a:uFillTx/>
                <a:latin typeface="Arial" charset="0"/>
                <a:ea typeface="+mn-ea"/>
                <a:cs typeface="Arial" charset="0"/>
              </a:rPr>
              <a:t> </a:t>
            </a:r>
            <a:r>
              <a:rPr lang="fr-FR" sz="2000" dirty="0" smtClean="0">
                <a:solidFill>
                  <a:prstClr val="white"/>
                </a:solidFill>
              </a:rPr>
              <a:t>the routes </a:t>
            </a:r>
            <a:r>
              <a:rPr kumimoji="0" lang="fr-FR" sz="2000" b="0" i="0" u="none" strike="noStrike" kern="1200" cap="none" spc="0" normalizeH="0" baseline="0" noProof="0" dirty="0" smtClean="0">
                <a:ln>
                  <a:noFill/>
                </a:ln>
                <a:solidFill>
                  <a:prstClr val="white"/>
                </a:solidFill>
                <a:effectLst/>
                <a:uLnTx/>
                <a:uFillTx/>
                <a:latin typeface="Arial" charset="0"/>
                <a:ea typeface="+mn-ea"/>
                <a:cs typeface="Arial" charset="0"/>
              </a:rPr>
              <a:t>of the</a:t>
            </a:r>
            <a:r>
              <a:rPr kumimoji="0" lang="fr-FR" sz="2000" b="0" i="0" u="none" strike="noStrike" kern="1200" cap="none" spc="0" normalizeH="0" noProof="0" dirty="0" smtClean="0">
                <a:ln>
                  <a:noFill/>
                </a:ln>
                <a:solidFill>
                  <a:prstClr val="white"/>
                </a:solidFill>
                <a:effectLst/>
                <a:uLnTx/>
                <a:uFillTx/>
                <a:latin typeface="Arial" charset="0"/>
                <a:ea typeface="+mn-ea"/>
                <a:cs typeface="Arial" charset="0"/>
              </a:rPr>
              <a:t> </a:t>
            </a:r>
            <a:r>
              <a:rPr kumimoji="0" lang="fr-FR" sz="2000" b="1" i="0" u="none" strike="noStrike" kern="1200" spc="0" normalizeH="0" noProof="0" dirty="0" smtClean="0">
                <a:ln>
                  <a:noFill/>
                </a:ln>
                <a:solidFill>
                  <a:prstClr val="white"/>
                </a:solidFill>
                <a:effectLst>
                  <a:outerShdw blurRad="38100" dist="38100" dir="2700000" algn="tl">
                    <a:srgbClr val="000000">
                      <a:alpha val="43137"/>
                    </a:srgbClr>
                  </a:outerShdw>
                </a:effectLst>
                <a:uLnTx/>
                <a:uFillTx/>
                <a:latin typeface="Arial" charset="0"/>
                <a:ea typeface="+mn-ea"/>
                <a:cs typeface="Arial" charset="0"/>
              </a:rPr>
              <a:t>♀</a:t>
            </a:r>
            <a:r>
              <a:rPr kumimoji="0" lang="fr-FR" sz="2000" b="0" i="0" u="none" strike="noStrike" kern="1200" cap="none" spc="0" normalizeH="0" baseline="0" noProof="0" dirty="0" smtClean="0">
                <a:ln>
                  <a:noFill/>
                </a:ln>
                <a:solidFill>
                  <a:prstClr val="white"/>
                </a:solidFill>
                <a:effectLst/>
                <a:uLnTx/>
                <a:uFillTx/>
                <a:latin typeface="Arial" charset="0"/>
                <a:ea typeface="+mn-ea"/>
                <a:cs typeface="Arial" charset="0"/>
              </a:rPr>
              <a:t> </a:t>
            </a:r>
            <a:r>
              <a:rPr lang="fr-FR" sz="2000" dirty="0" err="1" smtClean="0">
                <a:solidFill>
                  <a:prstClr val="white"/>
                </a:solidFill>
              </a:rPr>
              <a:t>adults</a:t>
            </a:r>
            <a:r>
              <a:rPr lang="fr-FR" sz="2000" dirty="0" smtClean="0">
                <a:solidFill>
                  <a:prstClr val="white"/>
                </a:solidFill>
              </a:rPr>
              <a:t> </a:t>
            </a:r>
            <a:r>
              <a:rPr kumimoji="0" lang="fr-FR" sz="2000" b="0" i="0" u="none" strike="noStrike" kern="1200" cap="none" spc="0" normalizeH="0" baseline="0" noProof="0" dirty="0" err="1" smtClean="0">
                <a:ln>
                  <a:noFill/>
                </a:ln>
                <a:solidFill>
                  <a:prstClr val="white"/>
                </a:solidFill>
                <a:effectLst/>
                <a:uLnTx/>
                <a:uFillTx/>
                <a:latin typeface="Arial" charset="0"/>
                <a:ea typeface="+mn-ea"/>
                <a:cs typeface="Arial" charset="0"/>
              </a:rPr>
              <a:t>during</a:t>
            </a:r>
            <a:r>
              <a:rPr kumimoji="0" lang="fr-FR" sz="2000" b="0" i="0" u="none" strike="noStrike" kern="1200" cap="none" spc="0" normalizeH="0" baseline="0" noProof="0" dirty="0" smtClean="0">
                <a:ln>
                  <a:noFill/>
                </a:ln>
                <a:solidFill>
                  <a:prstClr val="white"/>
                </a:solidFill>
                <a:effectLst/>
                <a:uLnTx/>
                <a:uFillTx/>
                <a:latin typeface="Arial" charset="0"/>
                <a:ea typeface="+mn-ea"/>
                <a:cs typeface="Arial" charset="0"/>
              </a:rPr>
              <a:t> the </a:t>
            </a:r>
            <a:r>
              <a:rPr kumimoji="0" lang="fr-FR" sz="2000" b="0" i="0" u="none" strike="noStrike" kern="1200" cap="none" spc="0" normalizeH="0" baseline="0" noProof="0" dirty="0" err="1" smtClean="0">
                <a:ln>
                  <a:noFill/>
                </a:ln>
                <a:solidFill>
                  <a:prstClr val="white"/>
                </a:solidFill>
                <a:effectLst/>
                <a:uLnTx/>
                <a:uFillTx/>
                <a:latin typeface="Arial" charset="0"/>
                <a:ea typeface="+mn-ea"/>
                <a:cs typeface="Arial" charset="0"/>
              </a:rPr>
              <a:t>nesting</a:t>
            </a:r>
            <a:r>
              <a:rPr kumimoji="0" lang="fr-FR" sz="2000" b="0" i="0" u="none" strike="noStrike" kern="1200" cap="none" spc="0" normalizeH="0" baseline="0" noProof="0" dirty="0" smtClean="0">
                <a:ln>
                  <a:noFill/>
                </a:ln>
                <a:solidFill>
                  <a:prstClr val="white"/>
                </a:solidFill>
                <a:effectLst/>
                <a:uLnTx/>
                <a:uFillTx/>
                <a:latin typeface="Arial" charset="0"/>
                <a:ea typeface="+mn-ea"/>
                <a:cs typeface="Arial" charset="0"/>
              </a:rPr>
              <a:t> </a:t>
            </a:r>
            <a:r>
              <a:rPr kumimoji="0" lang="fr-FR" sz="2000" b="0" i="0" u="none" strike="noStrike" kern="1200" cap="none" spc="0" normalizeH="0" baseline="0" noProof="0" dirty="0" err="1" smtClean="0">
                <a:ln>
                  <a:noFill/>
                </a:ln>
                <a:solidFill>
                  <a:prstClr val="white"/>
                </a:solidFill>
                <a:effectLst/>
                <a:uLnTx/>
                <a:uFillTx/>
                <a:latin typeface="Arial" charset="0"/>
                <a:ea typeface="+mn-ea"/>
                <a:cs typeface="Arial" charset="0"/>
              </a:rPr>
              <a:t>season</a:t>
            </a:r>
            <a:r>
              <a:rPr kumimoji="0" lang="fr-FR" sz="2000" b="0" i="0" u="none" strike="noStrike" kern="1200" cap="none" spc="0" normalizeH="0" baseline="0" noProof="0" dirty="0" smtClean="0">
                <a:ln>
                  <a:noFill/>
                </a:ln>
                <a:solidFill>
                  <a:prstClr val="white"/>
                </a:solidFill>
                <a:effectLst/>
                <a:uLnTx/>
                <a:uFillTx/>
                <a:latin typeface="Arial" charset="0"/>
                <a:ea typeface="+mn-ea"/>
                <a:cs typeface="Arial" charset="0"/>
              </a:rPr>
              <a:t>.</a:t>
            </a:r>
          </a:p>
          <a:p>
            <a:pPr marL="457200" marR="0" lvl="1" indent="0" algn="l" defTabSz="914400" rtl="0" eaLnBrk="1" fontAlgn="base" latinLnBrk="0" hangingPunct="1">
              <a:lnSpc>
                <a:spcPct val="100000"/>
              </a:lnSpc>
              <a:spcBef>
                <a:spcPct val="0"/>
              </a:spcBef>
              <a:spcAft>
                <a:spcPct val="0"/>
              </a:spcAft>
              <a:buClrTx/>
              <a:buSzTx/>
              <a:buFontTx/>
              <a:buNone/>
              <a:tabLst/>
              <a:defRPr/>
            </a:pPr>
            <a:r>
              <a:rPr kumimoji="0" lang="fr-FR" sz="2000" b="0" i="0" u="none" strike="noStrike" kern="1200" cap="none" spc="0" normalizeH="0" baseline="0" noProof="0" dirty="0" smtClean="0">
                <a:ln>
                  <a:noFill/>
                </a:ln>
                <a:solidFill>
                  <a:prstClr val="white"/>
                </a:solidFill>
                <a:effectLst/>
                <a:uLnTx/>
                <a:uFillTx/>
                <a:latin typeface="Arial" charset="0"/>
                <a:ea typeface="+mn-ea"/>
                <a:cs typeface="Arial" charset="0"/>
              </a:rPr>
              <a:t>	Interaction </a:t>
            </a:r>
            <a:r>
              <a:rPr kumimoji="0" lang="fr-FR" sz="2000" b="0" i="0" u="none" strike="noStrike" kern="1200" cap="none" spc="0" normalizeH="0" baseline="0" noProof="0" dirty="0" err="1" smtClean="0">
                <a:ln>
                  <a:noFill/>
                </a:ln>
                <a:solidFill>
                  <a:prstClr val="white"/>
                </a:solidFill>
                <a:effectLst/>
                <a:uLnTx/>
                <a:uFillTx/>
                <a:latin typeface="Arial" charset="0"/>
                <a:ea typeface="+mn-ea"/>
                <a:cs typeface="Arial" charset="0"/>
              </a:rPr>
              <a:t>between</a:t>
            </a:r>
            <a:r>
              <a:rPr kumimoji="0" lang="fr-FR" sz="2000" b="0" i="0" u="none" strike="noStrike" kern="1200" cap="none" spc="0" normalizeH="0" noProof="0" dirty="0" smtClean="0">
                <a:ln>
                  <a:noFill/>
                </a:ln>
                <a:solidFill>
                  <a:prstClr val="white"/>
                </a:solidFill>
                <a:effectLst/>
                <a:uLnTx/>
                <a:uFillTx/>
                <a:latin typeface="Arial" charset="0"/>
                <a:ea typeface="+mn-ea"/>
                <a:cs typeface="Arial" charset="0"/>
              </a:rPr>
              <a:t> </a:t>
            </a:r>
            <a:r>
              <a:rPr kumimoji="0" lang="fr-FR" sz="2000" b="0" i="0" u="none" strike="noStrike" kern="1200" cap="none" spc="0" normalizeH="0" noProof="0" dirty="0" err="1" smtClean="0">
                <a:ln>
                  <a:noFill/>
                </a:ln>
                <a:solidFill>
                  <a:prstClr val="white"/>
                </a:solidFill>
                <a:effectLst/>
                <a:uLnTx/>
                <a:uFillTx/>
                <a:latin typeface="Arial" charset="0"/>
                <a:ea typeface="+mn-ea"/>
                <a:cs typeface="Arial" charset="0"/>
              </a:rPr>
              <a:t>adults</a:t>
            </a:r>
            <a:r>
              <a:rPr kumimoji="0" lang="fr-FR" sz="2000" b="0" i="0" u="none" strike="noStrike" kern="1200" cap="none" spc="0" normalizeH="0" noProof="0" dirty="0" smtClean="0">
                <a:ln>
                  <a:noFill/>
                </a:ln>
                <a:solidFill>
                  <a:prstClr val="white"/>
                </a:solidFill>
                <a:effectLst/>
                <a:uLnTx/>
                <a:uFillTx/>
                <a:latin typeface="Arial" charset="0"/>
                <a:ea typeface="+mn-ea"/>
                <a:cs typeface="Arial" charset="0"/>
              </a:rPr>
              <a:t> and </a:t>
            </a:r>
            <a:r>
              <a:rPr kumimoji="0" lang="fr-FR" sz="2000" b="0" i="0" u="none" strike="noStrike" kern="1200" cap="none" spc="0" normalizeH="0" noProof="0" dirty="0" err="1" smtClean="0">
                <a:ln>
                  <a:noFill/>
                </a:ln>
                <a:solidFill>
                  <a:prstClr val="white"/>
                </a:solidFill>
                <a:effectLst/>
                <a:uLnTx/>
                <a:uFillTx/>
                <a:latin typeface="Arial" charset="0"/>
                <a:ea typeface="+mn-ea"/>
                <a:cs typeface="Arial" charset="0"/>
              </a:rPr>
              <a:t>illegal</a:t>
            </a:r>
            <a:r>
              <a:rPr kumimoji="0" lang="fr-FR" sz="2000" b="0" i="0" u="none" strike="noStrike" kern="1200" cap="none" spc="0" normalizeH="0" noProof="0" dirty="0" smtClean="0">
                <a:ln>
                  <a:noFill/>
                </a:ln>
                <a:solidFill>
                  <a:prstClr val="white"/>
                </a:solidFill>
                <a:effectLst/>
                <a:uLnTx/>
                <a:uFillTx/>
                <a:latin typeface="Arial" charset="0"/>
                <a:ea typeface="+mn-ea"/>
                <a:cs typeface="Arial" charset="0"/>
              </a:rPr>
              <a:t> </a:t>
            </a:r>
            <a:r>
              <a:rPr kumimoji="0" lang="fr-FR" sz="2000" b="0" i="0" u="none" strike="noStrike" kern="1200" cap="none" spc="0" normalizeH="0" noProof="0" dirty="0" err="1" smtClean="0">
                <a:ln>
                  <a:noFill/>
                </a:ln>
                <a:solidFill>
                  <a:prstClr val="white"/>
                </a:solidFill>
                <a:effectLst/>
                <a:uLnTx/>
                <a:uFillTx/>
                <a:latin typeface="Arial" charset="0"/>
                <a:ea typeface="+mn-ea"/>
                <a:cs typeface="Arial" charset="0"/>
              </a:rPr>
              <a:t>fishing</a:t>
            </a:r>
            <a:r>
              <a:rPr kumimoji="0" lang="fr-FR" sz="2000" b="0" i="0" u="none" strike="noStrike" kern="1200" cap="none" spc="0" normalizeH="0" noProof="0" dirty="0" smtClean="0">
                <a:ln>
                  <a:noFill/>
                </a:ln>
                <a:solidFill>
                  <a:prstClr val="white"/>
                </a:solidFill>
                <a:effectLst/>
                <a:uLnTx/>
                <a:uFillTx/>
                <a:latin typeface="Arial" charset="0"/>
                <a:ea typeface="+mn-ea"/>
                <a:cs typeface="Arial" charset="0"/>
              </a:rPr>
              <a:t>.</a:t>
            </a:r>
            <a:endParaRPr kumimoji="0" lang="fr-FR" sz="2000" b="0" i="0" u="none" strike="noStrike" kern="1200" cap="none" spc="0" normalizeH="0" baseline="0" noProof="0" dirty="0" smtClean="0">
              <a:ln>
                <a:noFill/>
              </a:ln>
              <a:solidFill>
                <a:prstClr val="white"/>
              </a:solidFill>
              <a:effectLst/>
              <a:uLnTx/>
              <a:uFillTx/>
              <a:latin typeface="Arial" charset="0"/>
              <a:ea typeface="+mn-ea"/>
              <a:cs typeface="Arial" charset="0"/>
            </a:endParaRPr>
          </a:p>
          <a:p>
            <a:pPr marL="457200" marR="0" lvl="1" indent="0" algn="l" defTabSz="914400" rtl="0" eaLnBrk="1" fontAlgn="base" latinLnBrk="0" hangingPunct="1">
              <a:lnSpc>
                <a:spcPct val="100000"/>
              </a:lnSpc>
              <a:spcBef>
                <a:spcPct val="0"/>
              </a:spcBef>
              <a:spcAft>
                <a:spcPct val="0"/>
              </a:spcAft>
              <a:buClrTx/>
              <a:buSzTx/>
              <a:buFontTx/>
              <a:buNone/>
              <a:tabLst/>
              <a:defRPr/>
            </a:pPr>
            <a:r>
              <a:rPr kumimoji="0" lang="fr-FR" sz="2000" b="0" i="0" u="none" strike="noStrike" kern="1200" cap="none" spc="0" normalizeH="0" baseline="0" noProof="0" dirty="0" smtClean="0">
                <a:ln>
                  <a:noFill/>
                </a:ln>
                <a:solidFill>
                  <a:prstClr val="white"/>
                </a:solidFill>
                <a:effectLst/>
                <a:uLnTx/>
                <a:uFillTx/>
                <a:latin typeface="Arial" charset="0"/>
                <a:ea typeface="+mn-ea"/>
                <a:cs typeface="Arial" charset="0"/>
              </a:rPr>
              <a:t>	–––––––––––––––––––––––––</a:t>
            </a:r>
            <a:r>
              <a:rPr kumimoji="0" lang="fr-FR" sz="2000" b="0" i="0" u="none" strike="noStrike" kern="1200" cap="none" spc="0" normalizeH="0" noProof="0" dirty="0" smtClean="0">
                <a:ln>
                  <a:noFill/>
                </a:ln>
                <a:solidFill>
                  <a:prstClr val="white"/>
                </a:solidFill>
                <a:effectLst/>
                <a:uLnTx/>
                <a:uFillTx/>
                <a:latin typeface="Arial" charset="0"/>
                <a:ea typeface="+mn-ea"/>
                <a:cs typeface="Arial" charset="0"/>
              </a:rPr>
              <a:t> </a:t>
            </a:r>
            <a:r>
              <a:rPr kumimoji="0" lang="fr-FR" sz="2000" b="0" i="0" u="none" strike="noStrike" kern="1200" cap="none" spc="0" normalizeH="0" noProof="0" dirty="0" err="1" smtClean="0">
                <a:ln>
                  <a:noFill/>
                </a:ln>
                <a:solidFill>
                  <a:prstClr val="white"/>
                </a:solidFill>
                <a:effectLst/>
                <a:uLnTx/>
                <a:uFillTx/>
                <a:latin typeface="Arial" charset="0"/>
                <a:ea typeface="+mn-ea"/>
                <a:cs typeface="Arial" charset="0"/>
              </a:rPr>
              <a:t>legal</a:t>
            </a:r>
            <a:r>
              <a:rPr kumimoji="0" lang="fr-FR" sz="2000" b="0" i="0" u="none" strike="noStrike" kern="1200" cap="none" spc="0" normalizeH="0" noProof="0" dirty="0" smtClean="0">
                <a:ln>
                  <a:noFill/>
                </a:ln>
                <a:solidFill>
                  <a:prstClr val="white"/>
                </a:solidFill>
                <a:effectLst/>
                <a:uLnTx/>
                <a:uFillTx/>
                <a:latin typeface="Arial" charset="0"/>
                <a:ea typeface="+mn-ea"/>
                <a:cs typeface="Arial" charset="0"/>
              </a:rPr>
              <a:t> </a:t>
            </a:r>
            <a:r>
              <a:rPr kumimoji="0" lang="fr-FR" sz="2000" b="0" i="0" u="none" strike="noStrike" kern="1200" cap="none" spc="0" normalizeH="0" noProof="0" dirty="0" err="1" smtClean="0">
                <a:ln>
                  <a:noFill/>
                </a:ln>
                <a:solidFill>
                  <a:prstClr val="white"/>
                </a:solidFill>
                <a:effectLst/>
                <a:uLnTx/>
                <a:uFillTx/>
                <a:latin typeface="Arial" charset="0"/>
                <a:ea typeface="+mn-ea"/>
                <a:cs typeface="Arial" charset="0"/>
              </a:rPr>
              <a:t>fishing</a:t>
            </a:r>
            <a:r>
              <a:rPr kumimoji="0" lang="fr-FR" sz="2000" b="0" i="0" u="none" strike="noStrike" kern="1200" cap="none" spc="0" normalizeH="0" noProof="0" dirty="0" smtClean="0">
                <a:ln>
                  <a:noFill/>
                </a:ln>
                <a:solidFill>
                  <a:prstClr val="white"/>
                </a:solidFill>
                <a:effectLst/>
                <a:uLnTx/>
                <a:uFillTx/>
                <a:latin typeface="Arial" charset="0"/>
                <a:ea typeface="+mn-ea"/>
                <a:cs typeface="Arial" charset="0"/>
              </a:rPr>
              <a:t>.</a:t>
            </a:r>
            <a:endParaRPr kumimoji="0" lang="fr-FR" sz="2000" b="0" i="0" u="none" strike="noStrike" kern="1200" cap="none" spc="0" normalizeH="0" baseline="0" noProof="0" dirty="0" smtClean="0">
              <a:ln>
                <a:noFill/>
              </a:ln>
              <a:solidFill>
                <a:prstClr val="white"/>
              </a:solidFill>
              <a:effectLst/>
              <a:uLnTx/>
              <a:uFillTx/>
              <a:latin typeface="Arial" charset="0"/>
              <a:ea typeface="+mn-ea"/>
              <a:cs typeface="Arial" charset="0"/>
            </a:endParaRPr>
          </a:p>
        </p:txBody>
      </p:sp>
    </p:spTree>
    <p:extLst>
      <p:ext uri="{BB962C8B-B14F-4D97-AF65-F5344CB8AC3E}">
        <p14:creationId xmlns:p14="http://schemas.microsoft.com/office/powerpoint/2010/main" val="257253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4" grpId="0"/>
      <p:bldP spid="25" grpId="0"/>
      <p:bldP spid="26" grpId="0"/>
      <p:bldP spid="2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5"/>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 y="6715148"/>
            <a:ext cx="9144000" cy="142876"/>
          </a:xfrm>
          <a:prstGeom prst="rect">
            <a:avLst/>
          </a:prstGeom>
          <a:noFill/>
          <a:ln w="9525">
            <a:noFill/>
            <a:miter lim="800000"/>
            <a:headEnd/>
            <a:tailEnd/>
          </a:ln>
          <a:effectLst/>
        </p:spPr>
      </p:pic>
      <p:sp>
        <p:nvSpPr>
          <p:cNvPr id="43" name="ZoneTexte 42"/>
          <p:cNvSpPr txBox="1"/>
          <p:nvPr/>
        </p:nvSpPr>
        <p:spPr>
          <a:xfrm>
            <a:off x="1" y="0"/>
            <a:ext cx="9143999" cy="400110"/>
          </a:xfrm>
          <a:prstGeom prst="rect">
            <a:avLst/>
          </a:prstGeom>
          <a:solidFill>
            <a:srgbClr val="00615B"/>
          </a:solidFill>
        </p:spPr>
        <p:txBody>
          <a:bodyPr wrap="square" rtlCol="0">
            <a:spAutoFit/>
          </a:bodyPr>
          <a:lstStyle/>
          <a:p>
            <a:pPr lvl="0" algn="ctr">
              <a:spcBef>
                <a:spcPts val="0"/>
              </a:spcBef>
              <a:defRPr/>
            </a:pPr>
            <a:r>
              <a:rPr lang="fr-FR" sz="2000" b="1" dirty="0">
                <a:solidFill>
                  <a:prstClr val="white"/>
                </a:solidFill>
              </a:rPr>
              <a:t>3. Monitoring and </a:t>
            </a:r>
            <a:r>
              <a:rPr lang="fr-FR" sz="2000" b="1" dirty="0" err="1">
                <a:solidFill>
                  <a:prstClr val="white"/>
                </a:solidFill>
              </a:rPr>
              <a:t>research</a:t>
            </a:r>
            <a:endParaRPr lang="fr-FR" sz="2000" b="1" dirty="0">
              <a:solidFill>
                <a:prstClr val="white"/>
              </a:solidFill>
            </a:endParaRPr>
          </a:p>
        </p:txBody>
      </p:sp>
      <p:sp>
        <p:nvSpPr>
          <p:cNvPr id="4" name="ZoneTexte 3"/>
          <p:cNvSpPr txBox="1"/>
          <p:nvPr/>
        </p:nvSpPr>
        <p:spPr>
          <a:xfrm>
            <a:off x="1" y="6450834"/>
            <a:ext cx="9143999" cy="2616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1100" b="0" i="0" u="none" strike="noStrike" kern="1200" cap="none" spc="0" normalizeH="0" baseline="0" noProof="0" dirty="0" smtClean="0">
                <a:ln>
                  <a:noFill/>
                </a:ln>
                <a:solidFill>
                  <a:prstClr val="white"/>
                </a:solidFill>
                <a:effectLst/>
                <a:uLnTx/>
                <a:uFillTx/>
                <a:latin typeface="Arial" charset="0"/>
                <a:ea typeface="+mn-ea"/>
                <a:cs typeface="Arial" charset="0"/>
              </a:rPr>
              <a:t>Bilans régionaux : GUYANE. Colloque GTMF. 12 novembre</a:t>
            </a:r>
            <a:r>
              <a:rPr kumimoji="0" lang="fr-FR" sz="1100" b="0" i="0" u="none" strike="noStrike" kern="1200" cap="none" spc="0" normalizeH="0" baseline="0" noProof="0" dirty="0">
                <a:ln>
                  <a:noFill/>
                </a:ln>
                <a:solidFill>
                  <a:prstClr val="white"/>
                </a:solidFill>
                <a:effectLst/>
                <a:uLnTx/>
                <a:uFillTx/>
                <a:latin typeface="Arial" charset="0"/>
                <a:ea typeface="+mn-ea"/>
                <a:cs typeface="Arial" charset="0"/>
              </a:rPr>
              <a:t> </a:t>
            </a:r>
            <a:r>
              <a:rPr kumimoji="0" lang="fr-FR" sz="1100" b="0" i="0" u="none" strike="noStrike" kern="1200" cap="none" spc="0" normalizeH="0" baseline="0" noProof="0" dirty="0" smtClean="0">
                <a:ln>
                  <a:noFill/>
                </a:ln>
                <a:solidFill>
                  <a:prstClr val="white"/>
                </a:solidFill>
                <a:effectLst/>
                <a:uLnTx/>
                <a:uFillTx/>
                <a:latin typeface="Arial" charset="0"/>
                <a:ea typeface="+mn-ea"/>
                <a:cs typeface="Arial" charset="0"/>
              </a:rPr>
              <a:t>2018.</a:t>
            </a:r>
            <a:endParaRPr kumimoji="0" lang="fr-FR" sz="1100" b="0" i="0" u="none" strike="noStrike" kern="1200" cap="none" spc="0" normalizeH="0" baseline="0" noProof="0" dirty="0">
              <a:ln>
                <a:noFill/>
              </a:ln>
              <a:solidFill>
                <a:prstClr val="white"/>
              </a:solidFill>
              <a:effectLst/>
              <a:uLnTx/>
              <a:uFillTx/>
              <a:latin typeface="Arial" charset="0"/>
              <a:ea typeface="+mn-ea"/>
              <a:cs typeface="Arial" charset="0"/>
            </a:endParaRPr>
          </a:p>
        </p:txBody>
      </p:sp>
      <p:graphicFrame>
        <p:nvGraphicFramePr>
          <p:cNvPr id="6" name="Graphique 5"/>
          <p:cNvGraphicFramePr>
            <a:graphicFrameLocks/>
          </p:cNvGraphicFramePr>
          <p:nvPr>
            <p:extLst>
              <p:ext uri="{D42A27DB-BD31-4B8C-83A1-F6EECF244321}">
                <p14:modId xmlns:p14="http://schemas.microsoft.com/office/powerpoint/2010/main" val="859425699"/>
              </p:ext>
            </p:extLst>
          </p:nvPr>
        </p:nvGraphicFramePr>
        <p:xfrm>
          <a:off x="0" y="400110"/>
          <a:ext cx="9143999" cy="6312334"/>
        </p:xfrm>
        <a:graphic>
          <a:graphicData uri="http://schemas.openxmlformats.org/drawingml/2006/chart">
            <c:chart xmlns:c="http://schemas.openxmlformats.org/drawingml/2006/chart" xmlns:r="http://schemas.openxmlformats.org/officeDocument/2006/relationships" r:id="rId4"/>
          </a:graphicData>
        </a:graphic>
      </p:graphicFrame>
      <p:pic>
        <p:nvPicPr>
          <p:cNvPr id="7" name="Image 18" descr="logo-pna_2014-2023-v3_m.png"/>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bwMode="auto">
          <a:xfrm>
            <a:off x="8388424" y="472555"/>
            <a:ext cx="655330" cy="655330"/>
          </a:xfrm>
          <a:prstGeom prst="rect">
            <a:avLst/>
          </a:prstGeom>
          <a:noFill/>
          <a:ln w="9525">
            <a:noFill/>
            <a:miter lim="800000"/>
            <a:headEnd/>
            <a:tailEnd/>
          </a:ln>
        </p:spPr>
      </p:pic>
    </p:spTree>
    <p:extLst>
      <p:ext uri="{BB962C8B-B14F-4D97-AF65-F5344CB8AC3E}">
        <p14:creationId xmlns:p14="http://schemas.microsoft.com/office/powerpoint/2010/main" val="365646239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5"/>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 y="6715148"/>
            <a:ext cx="9144000" cy="142876"/>
          </a:xfrm>
          <a:prstGeom prst="rect">
            <a:avLst/>
          </a:prstGeom>
          <a:noFill/>
          <a:ln w="9525">
            <a:noFill/>
            <a:miter lim="800000"/>
            <a:headEnd/>
            <a:tailEnd/>
          </a:ln>
          <a:effectLst/>
        </p:spPr>
      </p:pic>
      <p:sp>
        <p:nvSpPr>
          <p:cNvPr id="43" name="ZoneTexte 42"/>
          <p:cNvSpPr txBox="1"/>
          <p:nvPr/>
        </p:nvSpPr>
        <p:spPr>
          <a:xfrm>
            <a:off x="1" y="0"/>
            <a:ext cx="9143999" cy="400110"/>
          </a:xfrm>
          <a:prstGeom prst="rect">
            <a:avLst/>
          </a:prstGeom>
          <a:solidFill>
            <a:srgbClr val="00615B"/>
          </a:solidFill>
        </p:spPr>
        <p:txBody>
          <a:bodyPr wrap="square" rtlCol="0">
            <a:spAutoFit/>
          </a:bodyPr>
          <a:lstStyle/>
          <a:p>
            <a:pPr lvl="0" algn="ctr">
              <a:spcBef>
                <a:spcPts val="0"/>
              </a:spcBef>
              <a:defRPr/>
            </a:pPr>
            <a:r>
              <a:rPr lang="fr-FR" sz="2000" b="1" dirty="0">
                <a:solidFill>
                  <a:prstClr val="white"/>
                </a:solidFill>
              </a:rPr>
              <a:t>3. Monitoring and </a:t>
            </a:r>
            <a:r>
              <a:rPr lang="fr-FR" sz="2000" b="1" dirty="0" err="1">
                <a:solidFill>
                  <a:prstClr val="white"/>
                </a:solidFill>
              </a:rPr>
              <a:t>research</a:t>
            </a:r>
            <a:endParaRPr lang="fr-FR" sz="2000" b="1" dirty="0">
              <a:solidFill>
                <a:prstClr val="white"/>
              </a:solidFill>
            </a:endParaRPr>
          </a:p>
        </p:txBody>
      </p:sp>
      <p:sp>
        <p:nvSpPr>
          <p:cNvPr id="4" name="ZoneTexte 3"/>
          <p:cNvSpPr txBox="1"/>
          <p:nvPr/>
        </p:nvSpPr>
        <p:spPr>
          <a:xfrm>
            <a:off x="1" y="6450834"/>
            <a:ext cx="9143999" cy="2616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1100" b="0" i="0" u="none" strike="noStrike" kern="1200" cap="none" spc="0" normalizeH="0" baseline="0" noProof="0" dirty="0" smtClean="0">
                <a:ln>
                  <a:noFill/>
                </a:ln>
                <a:solidFill>
                  <a:prstClr val="white"/>
                </a:solidFill>
                <a:effectLst/>
                <a:uLnTx/>
                <a:uFillTx/>
                <a:latin typeface="Arial" charset="0"/>
                <a:ea typeface="+mn-ea"/>
                <a:cs typeface="Arial" charset="0"/>
              </a:rPr>
              <a:t>Bilans régionaux : GUYANE. Colloque GTMF. 12 novembre</a:t>
            </a:r>
            <a:r>
              <a:rPr kumimoji="0" lang="fr-FR" sz="1100" b="0" i="0" u="none" strike="noStrike" kern="1200" cap="none" spc="0" normalizeH="0" baseline="0" noProof="0" dirty="0">
                <a:ln>
                  <a:noFill/>
                </a:ln>
                <a:solidFill>
                  <a:prstClr val="white"/>
                </a:solidFill>
                <a:effectLst/>
                <a:uLnTx/>
                <a:uFillTx/>
                <a:latin typeface="Arial" charset="0"/>
                <a:ea typeface="+mn-ea"/>
                <a:cs typeface="Arial" charset="0"/>
              </a:rPr>
              <a:t> </a:t>
            </a:r>
            <a:r>
              <a:rPr kumimoji="0" lang="fr-FR" sz="1100" b="0" i="0" u="none" strike="noStrike" kern="1200" cap="none" spc="0" normalizeH="0" baseline="0" noProof="0" dirty="0" smtClean="0">
                <a:ln>
                  <a:noFill/>
                </a:ln>
                <a:solidFill>
                  <a:prstClr val="white"/>
                </a:solidFill>
                <a:effectLst/>
                <a:uLnTx/>
                <a:uFillTx/>
                <a:latin typeface="Arial" charset="0"/>
                <a:ea typeface="+mn-ea"/>
                <a:cs typeface="Arial" charset="0"/>
              </a:rPr>
              <a:t>2018.</a:t>
            </a:r>
            <a:endParaRPr kumimoji="0" lang="fr-FR" sz="1100" b="0" i="0" u="none" strike="noStrike" kern="1200" cap="none" spc="0" normalizeH="0" baseline="0" noProof="0" dirty="0">
              <a:ln>
                <a:noFill/>
              </a:ln>
              <a:solidFill>
                <a:prstClr val="white"/>
              </a:solidFill>
              <a:effectLst/>
              <a:uLnTx/>
              <a:uFillTx/>
              <a:latin typeface="Arial" charset="0"/>
              <a:ea typeface="+mn-ea"/>
              <a:cs typeface="Arial" charset="0"/>
            </a:endParaRPr>
          </a:p>
        </p:txBody>
      </p:sp>
      <p:graphicFrame>
        <p:nvGraphicFramePr>
          <p:cNvPr id="12" name="Graphique 11"/>
          <p:cNvGraphicFramePr>
            <a:graphicFrameLocks/>
          </p:cNvGraphicFramePr>
          <p:nvPr>
            <p:extLst>
              <p:ext uri="{D42A27DB-BD31-4B8C-83A1-F6EECF244321}">
                <p14:modId xmlns:p14="http://schemas.microsoft.com/office/powerpoint/2010/main" val="2914716259"/>
              </p:ext>
            </p:extLst>
          </p:nvPr>
        </p:nvGraphicFramePr>
        <p:xfrm>
          <a:off x="0" y="400110"/>
          <a:ext cx="9143999" cy="6312334"/>
        </p:xfrm>
        <a:graphic>
          <a:graphicData uri="http://schemas.openxmlformats.org/drawingml/2006/chart">
            <c:chart xmlns:c="http://schemas.openxmlformats.org/drawingml/2006/chart" xmlns:r="http://schemas.openxmlformats.org/officeDocument/2006/relationships" r:id="rId4"/>
          </a:graphicData>
        </a:graphic>
      </p:graphicFrame>
      <p:pic>
        <p:nvPicPr>
          <p:cNvPr id="6" name="Image 18" descr="logo-pna_2014-2023-v3_m.png"/>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bwMode="auto">
          <a:xfrm>
            <a:off x="8388424" y="472555"/>
            <a:ext cx="655330" cy="655330"/>
          </a:xfrm>
          <a:prstGeom prst="rect">
            <a:avLst/>
          </a:prstGeom>
          <a:noFill/>
          <a:ln w="9525">
            <a:noFill/>
            <a:miter lim="800000"/>
            <a:headEnd/>
            <a:tailEnd/>
          </a:ln>
        </p:spPr>
      </p:pic>
    </p:spTree>
    <p:extLst>
      <p:ext uri="{BB962C8B-B14F-4D97-AF65-F5344CB8AC3E}">
        <p14:creationId xmlns:p14="http://schemas.microsoft.com/office/powerpoint/2010/main" val="370934395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5"/>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 y="6715148"/>
            <a:ext cx="9144000" cy="142876"/>
          </a:xfrm>
          <a:prstGeom prst="rect">
            <a:avLst/>
          </a:prstGeom>
          <a:noFill/>
          <a:ln w="9525">
            <a:noFill/>
            <a:miter lim="800000"/>
            <a:headEnd/>
            <a:tailEnd/>
          </a:ln>
          <a:effectLst/>
        </p:spPr>
      </p:pic>
      <p:sp>
        <p:nvSpPr>
          <p:cNvPr id="43" name="ZoneTexte 42"/>
          <p:cNvSpPr txBox="1"/>
          <p:nvPr/>
        </p:nvSpPr>
        <p:spPr>
          <a:xfrm>
            <a:off x="1" y="0"/>
            <a:ext cx="9143999" cy="400110"/>
          </a:xfrm>
          <a:prstGeom prst="rect">
            <a:avLst/>
          </a:prstGeom>
          <a:solidFill>
            <a:srgbClr val="00615B"/>
          </a:solidFill>
        </p:spPr>
        <p:txBody>
          <a:bodyPr wrap="square" rtlCol="0">
            <a:spAutoFit/>
          </a:bodyPr>
          <a:lstStyle/>
          <a:p>
            <a:pPr lvl="0" algn="ctr">
              <a:spcBef>
                <a:spcPts val="0"/>
              </a:spcBef>
              <a:defRPr/>
            </a:pPr>
            <a:r>
              <a:rPr lang="fr-FR" sz="2000" b="1" dirty="0">
                <a:solidFill>
                  <a:prstClr val="white"/>
                </a:solidFill>
              </a:rPr>
              <a:t>3. Monitoring and </a:t>
            </a:r>
            <a:r>
              <a:rPr lang="fr-FR" sz="2000" b="1" dirty="0" err="1">
                <a:solidFill>
                  <a:prstClr val="white"/>
                </a:solidFill>
              </a:rPr>
              <a:t>research</a:t>
            </a:r>
            <a:endParaRPr lang="fr-FR" sz="2000" b="1" dirty="0">
              <a:solidFill>
                <a:prstClr val="white"/>
              </a:solidFill>
            </a:endParaRPr>
          </a:p>
        </p:txBody>
      </p:sp>
      <p:sp>
        <p:nvSpPr>
          <p:cNvPr id="4" name="ZoneTexte 3"/>
          <p:cNvSpPr txBox="1"/>
          <p:nvPr/>
        </p:nvSpPr>
        <p:spPr>
          <a:xfrm>
            <a:off x="1" y="6450834"/>
            <a:ext cx="9143999" cy="2616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1100" b="0" i="0" u="none" strike="noStrike" kern="1200" cap="none" spc="0" normalizeH="0" baseline="0" noProof="0" dirty="0" smtClean="0">
                <a:ln>
                  <a:noFill/>
                </a:ln>
                <a:solidFill>
                  <a:prstClr val="white"/>
                </a:solidFill>
                <a:effectLst/>
                <a:uLnTx/>
                <a:uFillTx/>
                <a:latin typeface="Arial" charset="0"/>
                <a:ea typeface="+mn-ea"/>
                <a:cs typeface="Arial" charset="0"/>
              </a:rPr>
              <a:t>Bilans régionaux : GUYANE. Colloque GTMF. 12 novembre</a:t>
            </a:r>
            <a:r>
              <a:rPr kumimoji="0" lang="fr-FR" sz="1100" b="0" i="0" u="none" strike="noStrike" kern="1200" cap="none" spc="0" normalizeH="0" baseline="0" noProof="0" dirty="0">
                <a:ln>
                  <a:noFill/>
                </a:ln>
                <a:solidFill>
                  <a:prstClr val="white"/>
                </a:solidFill>
                <a:effectLst/>
                <a:uLnTx/>
                <a:uFillTx/>
                <a:latin typeface="Arial" charset="0"/>
                <a:ea typeface="+mn-ea"/>
                <a:cs typeface="Arial" charset="0"/>
              </a:rPr>
              <a:t> </a:t>
            </a:r>
            <a:r>
              <a:rPr kumimoji="0" lang="fr-FR" sz="1100" b="0" i="0" u="none" strike="noStrike" kern="1200" cap="none" spc="0" normalizeH="0" baseline="0" noProof="0" dirty="0" smtClean="0">
                <a:ln>
                  <a:noFill/>
                </a:ln>
                <a:solidFill>
                  <a:prstClr val="white"/>
                </a:solidFill>
                <a:effectLst/>
                <a:uLnTx/>
                <a:uFillTx/>
                <a:latin typeface="Arial" charset="0"/>
                <a:ea typeface="+mn-ea"/>
                <a:cs typeface="Arial" charset="0"/>
              </a:rPr>
              <a:t>2018.</a:t>
            </a:r>
            <a:endParaRPr kumimoji="0" lang="fr-FR" sz="1100" b="0" i="0" u="none" strike="noStrike" kern="1200" cap="none" spc="0" normalizeH="0" baseline="0" noProof="0" dirty="0">
              <a:ln>
                <a:noFill/>
              </a:ln>
              <a:solidFill>
                <a:prstClr val="white"/>
              </a:solidFill>
              <a:effectLst/>
              <a:uLnTx/>
              <a:uFillTx/>
              <a:latin typeface="Arial" charset="0"/>
              <a:ea typeface="+mn-ea"/>
              <a:cs typeface="Arial" charset="0"/>
            </a:endParaRPr>
          </a:p>
        </p:txBody>
      </p:sp>
      <p:graphicFrame>
        <p:nvGraphicFramePr>
          <p:cNvPr id="7" name="Graphique 6"/>
          <p:cNvGraphicFramePr>
            <a:graphicFrameLocks/>
          </p:cNvGraphicFramePr>
          <p:nvPr>
            <p:extLst>
              <p:ext uri="{D42A27DB-BD31-4B8C-83A1-F6EECF244321}">
                <p14:modId xmlns:p14="http://schemas.microsoft.com/office/powerpoint/2010/main" val="3120662554"/>
              </p:ext>
            </p:extLst>
          </p:nvPr>
        </p:nvGraphicFramePr>
        <p:xfrm>
          <a:off x="0" y="400110"/>
          <a:ext cx="9143999" cy="6312334"/>
        </p:xfrm>
        <a:graphic>
          <a:graphicData uri="http://schemas.openxmlformats.org/drawingml/2006/chart">
            <c:chart xmlns:c="http://schemas.openxmlformats.org/drawingml/2006/chart" xmlns:r="http://schemas.openxmlformats.org/officeDocument/2006/relationships" r:id="rId4"/>
          </a:graphicData>
        </a:graphic>
      </p:graphicFrame>
      <p:pic>
        <p:nvPicPr>
          <p:cNvPr id="6" name="Image 18" descr="logo-pna_2014-2023-v3_m.png"/>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bwMode="auto">
          <a:xfrm>
            <a:off x="8388424" y="472555"/>
            <a:ext cx="655330" cy="655330"/>
          </a:xfrm>
          <a:prstGeom prst="rect">
            <a:avLst/>
          </a:prstGeom>
          <a:noFill/>
          <a:ln w="9525">
            <a:noFill/>
            <a:miter lim="800000"/>
            <a:headEnd/>
            <a:tailEnd/>
          </a:ln>
        </p:spPr>
      </p:pic>
    </p:spTree>
    <p:extLst>
      <p:ext uri="{BB962C8B-B14F-4D97-AF65-F5344CB8AC3E}">
        <p14:creationId xmlns:p14="http://schemas.microsoft.com/office/powerpoint/2010/main" val="310681909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2" name="Picture 5"/>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 y="6715148"/>
            <a:ext cx="9144000" cy="142876"/>
          </a:xfrm>
          <a:prstGeom prst="rect">
            <a:avLst/>
          </a:prstGeom>
          <a:noFill/>
          <a:ln w="9525">
            <a:noFill/>
            <a:miter lim="800000"/>
            <a:headEnd/>
            <a:tailEnd/>
          </a:ln>
          <a:effectLst/>
        </p:spPr>
      </p:pic>
      <p:sp>
        <p:nvSpPr>
          <p:cNvPr id="43" name="ZoneTexte 42"/>
          <p:cNvSpPr txBox="1"/>
          <p:nvPr/>
        </p:nvSpPr>
        <p:spPr>
          <a:xfrm>
            <a:off x="1" y="0"/>
            <a:ext cx="9143999" cy="400110"/>
          </a:xfrm>
          <a:prstGeom prst="rect">
            <a:avLst/>
          </a:prstGeom>
          <a:solidFill>
            <a:srgbClr val="00615B"/>
          </a:solidFill>
        </p:spPr>
        <p:txBody>
          <a:bodyPr wrap="square" rtlCol="0">
            <a:spAutoFit/>
          </a:bodyPr>
          <a:lstStyle/>
          <a:p>
            <a:pPr lvl="0" algn="ctr">
              <a:spcBef>
                <a:spcPts val="0"/>
              </a:spcBef>
              <a:defRPr/>
            </a:pPr>
            <a:r>
              <a:rPr lang="fr-FR" sz="2000" b="1" dirty="0">
                <a:solidFill>
                  <a:prstClr val="white"/>
                </a:solidFill>
              </a:rPr>
              <a:t>3. Monitoring and </a:t>
            </a:r>
            <a:r>
              <a:rPr lang="fr-FR" sz="2000" b="1" dirty="0" err="1">
                <a:solidFill>
                  <a:prstClr val="white"/>
                </a:solidFill>
              </a:rPr>
              <a:t>research</a:t>
            </a:r>
            <a:endParaRPr lang="fr-FR" sz="2000" b="1" dirty="0">
              <a:solidFill>
                <a:prstClr val="white"/>
              </a:solidFill>
            </a:endParaRPr>
          </a:p>
        </p:txBody>
      </p:sp>
      <p:pic>
        <p:nvPicPr>
          <p:cNvPr id="6" name="Image 5"/>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35496" y="476672"/>
            <a:ext cx="9084086" cy="5760640"/>
          </a:xfrm>
          <a:prstGeom prst="rect">
            <a:avLst/>
          </a:prstGeom>
        </p:spPr>
      </p:pic>
      <p:sp>
        <p:nvSpPr>
          <p:cNvPr id="3" name="Ellipse 2"/>
          <p:cNvSpPr/>
          <p:nvPr/>
        </p:nvSpPr>
        <p:spPr>
          <a:xfrm rot="20216575">
            <a:off x="2157750" y="848958"/>
            <a:ext cx="576597" cy="2520280"/>
          </a:xfrm>
          <a:prstGeom prst="ellipse">
            <a:avLst/>
          </a:prstGeom>
          <a:noFill/>
          <a:ln w="381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ZoneTexte 3"/>
          <p:cNvSpPr txBox="1"/>
          <p:nvPr/>
        </p:nvSpPr>
        <p:spPr>
          <a:xfrm>
            <a:off x="1835696" y="1268760"/>
            <a:ext cx="1297150" cy="646331"/>
          </a:xfrm>
          <a:prstGeom prst="rect">
            <a:avLst/>
          </a:prstGeom>
          <a:noFill/>
        </p:spPr>
        <p:txBody>
          <a:bodyPr wrap="none" rtlCol="0">
            <a:spAutoFit/>
          </a:bodyPr>
          <a:lstStyle/>
          <a:p>
            <a:r>
              <a:rPr lang="fr-FR" sz="3600" b="1" dirty="0" smtClean="0">
                <a:latin typeface="+mj-lt"/>
              </a:rPr>
              <a:t>Galibi</a:t>
            </a:r>
            <a:endParaRPr lang="fr-FR" sz="2800" b="1" dirty="0">
              <a:latin typeface="+mj-lt"/>
            </a:endParaRPr>
          </a:p>
        </p:txBody>
      </p:sp>
      <p:sp>
        <p:nvSpPr>
          <p:cNvPr id="10" name="ZoneTexte 9"/>
          <p:cNvSpPr txBox="1"/>
          <p:nvPr/>
        </p:nvSpPr>
        <p:spPr>
          <a:xfrm>
            <a:off x="1687249" y="3681108"/>
            <a:ext cx="1371081" cy="830997"/>
          </a:xfrm>
          <a:prstGeom prst="rect">
            <a:avLst/>
          </a:prstGeom>
          <a:noFill/>
        </p:spPr>
        <p:txBody>
          <a:bodyPr wrap="none" rtlCol="0">
            <a:spAutoFit/>
          </a:bodyPr>
          <a:lstStyle/>
          <a:p>
            <a:pPr algn="ctr"/>
            <a:r>
              <a:rPr lang="fr-FR" sz="2400" b="1" dirty="0" smtClean="0">
                <a:solidFill>
                  <a:srgbClr val="8CEBFE"/>
                </a:solidFill>
                <a:latin typeface="+mj-lt"/>
              </a:rPr>
              <a:t>Fleuve</a:t>
            </a:r>
          </a:p>
          <a:p>
            <a:pPr algn="ctr"/>
            <a:r>
              <a:rPr lang="fr-FR" sz="2400" b="1" dirty="0" smtClean="0">
                <a:solidFill>
                  <a:srgbClr val="8CEBFE"/>
                </a:solidFill>
                <a:latin typeface="+mj-lt"/>
              </a:rPr>
              <a:t> MARONI</a:t>
            </a:r>
            <a:endParaRPr lang="fr-FR" b="1" dirty="0">
              <a:solidFill>
                <a:srgbClr val="8CEBFE"/>
              </a:solidFill>
              <a:latin typeface="+mj-lt"/>
            </a:endParaRPr>
          </a:p>
        </p:txBody>
      </p:sp>
      <p:pic>
        <p:nvPicPr>
          <p:cNvPr id="11" name="Image 10"/>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218279" y="2534716"/>
            <a:ext cx="966292" cy="966292"/>
          </a:xfrm>
          <a:prstGeom prst="rect">
            <a:avLst/>
          </a:prstGeom>
        </p:spPr>
      </p:pic>
      <p:pic>
        <p:nvPicPr>
          <p:cNvPr id="5" name="Image 4"/>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07504" y="2534714"/>
            <a:ext cx="1045714" cy="966293"/>
          </a:xfrm>
          <a:prstGeom prst="rect">
            <a:avLst/>
          </a:prstGeom>
        </p:spPr>
      </p:pic>
      <p:sp>
        <p:nvSpPr>
          <p:cNvPr id="13" name="ZoneTexte 12"/>
          <p:cNvSpPr txBox="1"/>
          <p:nvPr/>
        </p:nvSpPr>
        <p:spPr>
          <a:xfrm>
            <a:off x="111717" y="6300028"/>
            <a:ext cx="8944730" cy="369332"/>
          </a:xfrm>
          <a:prstGeom prst="rect">
            <a:avLst/>
          </a:prstGeom>
          <a:noFill/>
        </p:spPr>
        <p:txBody>
          <a:bodyPr wrap="square" rtlCol="0">
            <a:spAutoFit/>
          </a:bodyPr>
          <a:lstStyle/>
          <a:p>
            <a:pPr lvl="0">
              <a:defRPr/>
            </a:pPr>
            <a:r>
              <a:rPr kumimoji="0" lang="fr-FR" i="0" u="none" strike="noStrike" kern="1200" cap="none" spc="0" normalizeH="0" baseline="0" noProof="0" dirty="0" smtClean="0">
                <a:ln>
                  <a:noFill/>
                </a:ln>
                <a:solidFill>
                  <a:prstClr val="white"/>
                </a:solidFill>
                <a:effectLst/>
                <a:uLnTx/>
                <a:uFillTx/>
                <a:latin typeface="Arial" charset="0"/>
                <a:ea typeface="+mn-ea"/>
                <a:cs typeface="Arial" charset="0"/>
                <a:sym typeface="Wingdings" panose="05000000000000000000" pitchFamily="2" charset="2"/>
              </a:rPr>
              <a:t> </a:t>
            </a:r>
            <a:r>
              <a:rPr lang="fr-FR" dirty="0" smtClean="0">
                <a:solidFill>
                  <a:prstClr val="white"/>
                </a:solidFill>
                <a:sym typeface="Wingdings" panose="05000000000000000000" pitchFamily="2" charset="2"/>
              </a:rPr>
              <a:t>Transborder </a:t>
            </a:r>
            <a:r>
              <a:rPr lang="fr-FR" dirty="0" err="1" smtClean="0">
                <a:solidFill>
                  <a:prstClr val="white"/>
                </a:solidFill>
                <a:sym typeface="Wingdings" panose="05000000000000000000" pitchFamily="2" charset="2"/>
              </a:rPr>
              <a:t>nesting</a:t>
            </a:r>
            <a:r>
              <a:rPr lang="fr-FR" dirty="0" smtClean="0">
                <a:solidFill>
                  <a:prstClr val="white"/>
                </a:solidFill>
                <a:sym typeface="Wingdings" panose="05000000000000000000" pitchFamily="2" charset="2"/>
              </a:rPr>
              <a:t> </a:t>
            </a:r>
            <a:r>
              <a:rPr lang="fr-FR" dirty="0" err="1" smtClean="0">
                <a:solidFill>
                  <a:prstClr val="white"/>
                </a:solidFill>
                <a:sym typeface="Wingdings" panose="05000000000000000000" pitchFamily="2" charset="2"/>
              </a:rPr>
              <a:t>females</a:t>
            </a:r>
            <a:r>
              <a:rPr lang="fr-FR" dirty="0" smtClean="0">
                <a:solidFill>
                  <a:prstClr val="white"/>
                </a:solidFill>
                <a:sym typeface="Wingdings" panose="05000000000000000000" pitchFamily="2" charset="2"/>
              </a:rPr>
              <a:t> monitoring </a:t>
            </a:r>
            <a:r>
              <a:rPr lang="fr-FR" dirty="0" err="1" smtClean="0">
                <a:solidFill>
                  <a:prstClr val="white"/>
                </a:solidFill>
                <a:sym typeface="Wingdings" panose="05000000000000000000" pitchFamily="2" charset="2"/>
              </a:rPr>
              <a:t>project</a:t>
            </a:r>
            <a:r>
              <a:rPr lang="fr-FR" dirty="0" smtClean="0">
                <a:solidFill>
                  <a:prstClr val="white"/>
                </a:solidFill>
                <a:sym typeface="Wingdings" panose="05000000000000000000" pitchFamily="2" charset="2"/>
              </a:rPr>
              <a:t> </a:t>
            </a:r>
            <a:r>
              <a:rPr lang="fr-FR" dirty="0" err="1" smtClean="0">
                <a:solidFill>
                  <a:prstClr val="white"/>
                </a:solidFill>
                <a:sym typeface="Wingdings" panose="05000000000000000000" pitchFamily="2" charset="2"/>
              </a:rPr>
              <a:t>submitted</a:t>
            </a:r>
            <a:r>
              <a:rPr lang="fr-FR" dirty="0" smtClean="0">
                <a:solidFill>
                  <a:prstClr val="white"/>
                </a:solidFill>
                <a:sym typeface="Wingdings" panose="05000000000000000000" pitchFamily="2" charset="2"/>
              </a:rPr>
              <a:t> to </a:t>
            </a:r>
            <a:r>
              <a:rPr kumimoji="0" lang="fr-FR" i="0" u="none" strike="noStrike" kern="1200" cap="none" spc="0" normalizeH="0" noProof="0" dirty="0" smtClean="0">
                <a:ln>
                  <a:noFill/>
                </a:ln>
                <a:solidFill>
                  <a:prstClr val="white"/>
                </a:solidFill>
                <a:effectLst/>
                <a:uLnTx/>
                <a:uFillTx/>
                <a:latin typeface="Arial" charset="0"/>
                <a:ea typeface="+mn-ea"/>
                <a:cs typeface="Arial" charset="0"/>
              </a:rPr>
              <a:t>AFB for 2019 – 2020.</a:t>
            </a:r>
            <a:endParaRPr kumimoji="0" lang="fr-FR" i="0" u="none" strike="noStrike" kern="1200" cap="none" spc="0" normalizeH="0" baseline="0" noProof="0" dirty="0" smtClean="0">
              <a:ln>
                <a:noFill/>
              </a:ln>
              <a:solidFill>
                <a:prstClr val="white"/>
              </a:solidFill>
              <a:effectLst/>
              <a:uLnTx/>
              <a:uFillTx/>
              <a:latin typeface="Arial" charset="0"/>
              <a:ea typeface="+mn-ea"/>
              <a:cs typeface="Arial" charset="0"/>
            </a:endParaRPr>
          </a:p>
        </p:txBody>
      </p:sp>
    </p:spTree>
    <p:extLst>
      <p:ext uri="{BB962C8B-B14F-4D97-AF65-F5344CB8AC3E}">
        <p14:creationId xmlns:p14="http://schemas.microsoft.com/office/powerpoint/2010/main" val="157094723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5"/>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 y="6715148"/>
            <a:ext cx="9144000" cy="142876"/>
          </a:xfrm>
          <a:prstGeom prst="rect">
            <a:avLst/>
          </a:prstGeom>
          <a:noFill/>
          <a:ln w="9525">
            <a:noFill/>
            <a:miter lim="800000"/>
            <a:headEnd/>
            <a:tailEnd/>
          </a:ln>
          <a:effectLst/>
        </p:spPr>
      </p:pic>
      <p:sp>
        <p:nvSpPr>
          <p:cNvPr id="43" name="ZoneTexte 42"/>
          <p:cNvSpPr txBox="1"/>
          <p:nvPr/>
        </p:nvSpPr>
        <p:spPr>
          <a:xfrm>
            <a:off x="1" y="0"/>
            <a:ext cx="9143999" cy="400110"/>
          </a:xfrm>
          <a:prstGeom prst="rect">
            <a:avLst/>
          </a:prstGeom>
          <a:solidFill>
            <a:srgbClr val="00615B"/>
          </a:solidFill>
        </p:spPr>
        <p:txBody>
          <a:bodyPr wrap="square" rtlCol="0">
            <a:spAutoFit/>
          </a:bodyPr>
          <a:lstStyle/>
          <a:p>
            <a:pPr lvl="0" algn="ctr">
              <a:spcBef>
                <a:spcPts val="0"/>
              </a:spcBef>
              <a:defRPr/>
            </a:pPr>
            <a:r>
              <a:rPr lang="fr-FR" sz="2000" b="1" dirty="0">
                <a:solidFill>
                  <a:prstClr val="white"/>
                </a:solidFill>
              </a:rPr>
              <a:t>3. Monitoring and </a:t>
            </a:r>
            <a:r>
              <a:rPr lang="fr-FR" sz="2000" b="1" dirty="0" err="1">
                <a:solidFill>
                  <a:prstClr val="white"/>
                </a:solidFill>
              </a:rPr>
              <a:t>research</a:t>
            </a:r>
            <a:endParaRPr lang="fr-FR" sz="2000" b="1" dirty="0">
              <a:solidFill>
                <a:prstClr val="white"/>
              </a:solidFill>
            </a:endParaRPr>
          </a:p>
        </p:txBody>
      </p:sp>
      <p:sp>
        <p:nvSpPr>
          <p:cNvPr id="4" name="ZoneTexte 3"/>
          <p:cNvSpPr txBox="1"/>
          <p:nvPr/>
        </p:nvSpPr>
        <p:spPr>
          <a:xfrm>
            <a:off x="1" y="6450834"/>
            <a:ext cx="9143999" cy="2616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1100" b="0" i="0" u="none" strike="noStrike" kern="1200" cap="none" spc="0" normalizeH="0" baseline="0" noProof="0" dirty="0" smtClean="0">
                <a:ln>
                  <a:noFill/>
                </a:ln>
                <a:solidFill>
                  <a:prstClr val="white"/>
                </a:solidFill>
                <a:effectLst/>
                <a:uLnTx/>
                <a:uFillTx/>
                <a:latin typeface="Arial" charset="0"/>
                <a:ea typeface="+mn-ea"/>
                <a:cs typeface="Arial" charset="0"/>
              </a:rPr>
              <a:t>Bilans régionaux : GUYANE. Colloque GTMF. 12 novembre</a:t>
            </a:r>
            <a:r>
              <a:rPr kumimoji="0" lang="fr-FR" sz="1100" b="0" i="0" u="none" strike="noStrike" kern="1200" cap="none" spc="0" normalizeH="0" baseline="0" noProof="0" dirty="0">
                <a:ln>
                  <a:noFill/>
                </a:ln>
                <a:solidFill>
                  <a:prstClr val="white"/>
                </a:solidFill>
                <a:effectLst/>
                <a:uLnTx/>
                <a:uFillTx/>
                <a:latin typeface="Arial" charset="0"/>
                <a:ea typeface="+mn-ea"/>
                <a:cs typeface="Arial" charset="0"/>
              </a:rPr>
              <a:t> </a:t>
            </a:r>
            <a:r>
              <a:rPr kumimoji="0" lang="fr-FR" sz="1100" b="0" i="0" u="none" strike="noStrike" kern="1200" cap="none" spc="0" normalizeH="0" baseline="0" noProof="0" dirty="0" smtClean="0">
                <a:ln>
                  <a:noFill/>
                </a:ln>
                <a:solidFill>
                  <a:prstClr val="white"/>
                </a:solidFill>
                <a:effectLst/>
                <a:uLnTx/>
                <a:uFillTx/>
                <a:latin typeface="Arial" charset="0"/>
                <a:ea typeface="+mn-ea"/>
                <a:cs typeface="Arial" charset="0"/>
              </a:rPr>
              <a:t>2018.</a:t>
            </a:r>
            <a:endParaRPr kumimoji="0" lang="fr-FR" sz="1100" b="0" i="0" u="none" strike="noStrike" kern="1200" cap="none" spc="0" normalizeH="0" baseline="0" noProof="0" dirty="0">
              <a:ln>
                <a:noFill/>
              </a:ln>
              <a:solidFill>
                <a:prstClr val="white"/>
              </a:solidFill>
              <a:effectLst/>
              <a:uLnTx/>
              <a:uFillTx/>
              <a:latin typeface="Arial" charset="0"/>
              <a:ea typeface="+mn-ea"/>
              <a:cs typeface="Arial" charset="0"/>
            </a:endParaRPr>
          </a:p>
        </p:txBody>
      </p:sp>
      <p:graphicFrame>
        <p:nvGraphicFramePr>
          <p:cNvPr id="7" name="Graphique 6"/>
          <p:cNvGraphicFramePr>
            <a:graphicFrameLocks/>
          </p:cNvGraphicFramePr>
          <p:nvPr>
            <p:extLst>
              <p:ext uri="{D42A27DB-BD31-4B8C-83A1-F6EECF244321}">
                <p14:modId xmlns:p14="http://schemas.microsoft.com/office/powerpoint/2010/main" val="3472244661"/>
              </p:ext>
            </p:extLst>
          </p:nvPr>
        </p:nvGraphicFramePr>
        <p:xfrm>
          <a:off x="1" y="400110"/>
          <a:ext cx="9143999" cy="6312334"/>
        </p:xfrm>
        <a:graphic>
          <a:graphicData uri="http://schemas.openxmlformats.org/drawingml/2006/chart">
            <c:chart xmlns:c="http://schemas.openxmlformats.org/drawingml/2006/chart" xmlns:r="http://schemas.openxmlformats.org/officeDocument/2006/relationships" r:id="rId4"/>
          </a:graphicData>
        </a:graphic>
      </p:graphicFrame>
      <p:pic>
        <p:nvPicPr>
          <p:cNvPr id="6" name="Image 18" descr="logo-pna_2014-2023-v3_m.png"/>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bwMode="auto">
          <a:xfrm>
            <a:off x="8388424" y="472555"/>
            <a:ext cx="655330" cy="655330"/>
          </a:xfrm>
          <a:prstGeom prst="rect">
            <a:avLst/>
          </a:prstGeom>
          <a:noFill/>
          <a:ln w="9525">
            <a:noFill/>
            <a:miter lim="800000"/>
            <a:headEnd/>
            <a:tailEnd/>
          </a:ln>
        </p:spPr>
      </p:pic>
      <p:sp>
        <p:nvSpPr>
          <p:cNvPr id="2" name="ZoneTexte 1"/>
          <p:cNvSpPr txBox="1"/>
          <p:nvPr/>
        </p:nvSpPr>
        <p:spPr>
          <a:xfrm>
            <a:off x="683568" y="5157192"/>
            <a:ext cx="576633" cy="369332"/>
          </a:xfrm>
          <a:prstGeom prst="rect">
            <a:avLst/>
          </a:prstGeom>
          <a:noFill/>
        </p:spPr>
        <p:txBody>
          <a:bodyPr wrap="none" rtlCol="0">
            <a:spAutoFit/>
          </a:bodyPr>
          <a:lstStyle/>
          <a:p>
            <a:r>
              <a:rPr lang="fr-FR" b="1" dirty="0" smtClean="0">
                <a:solidFill>
                  <a:srgbClr val="FF00DD"/>
                </a:solidFill>
                <a:latin typeface="+mj-lt"/>
              </a:rPr>
              <a:t>East</a:t>
            </a:r>
            <a:endParaRPr lang="fr-FR" b="1" dirty="0">
              <a:solidFill>
                <a:srgbClr val="FF00DD"/>
              </a:solidFill>
              <a:latin typeface="+mj-lt"/>
            </a:endParaRPr>
          </a:p>
        </p:txBody>
      </p:sp>
      <p:sp>
        <p:nvSpPr>
          <p:cNvPr id="8" name="ZoneTexte 7"/>
          <p:cNvSpPr txBox="1"/>
          <p:nvPr/>
        </p:nvSpPr>
        <p:spPr>
          <a:xfrm>
            <a:off x="683568" y="3240806"/>
            <a:ext cx="670825" cy="369332"/>
          </a:xfrm>
          <a:prstGeom prst="rect">
            <a:avLst/>
          </a:prstGeom>
          <a:noFill/>
        </p:spPr>
        <p:txBody>
          <a:bodyPr wrap="none" rtlCol="0">
            <a:spAutoFit/>
          </a:bodyPr>
          <a:lstStyle/>
          <a:p>
            <a:r>
              <a:rPr lang="fr-FR" b="1" dirty="0" smtClean="0">
                <a:solidFill>
                  <a:srgbClr val="FFFF00"/>
                </a:solidFill>
                <a:latin typeface="+mj-lt"/>
              </a:rPr>
              <a:t>West</a:t>
            </a:r>
            <a:endParaRPr lang="fr-FR" b="1" dirty="0">
              <a:solidFill>
                <a:srgbClr val="FFFF00"/>
              </a:solidFill>
              <a:latin typeface="+mj-lt"/>
            </a:endParaRPr>
          </a:p>
        </p:txBody>
      </p:sp>
    </p:spTree>
    <p:extLst>
      <p:ext uri="{BB962C8B-B14F-4D97-AF65-F5344CB8AC3E}">
        <p14:creationId xmlns:p14="http://schemas.microsoft.com/office/powerpoint/2010/main" val="7150657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2" name="Picture 5"/>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 y="6715148"/>
            <a:ext cx="9144000" cy="142876"/>
          </a:xfrm>
          <a:prstGeom prst="rect">
            <a:avLst/>
          </a:prstGeom>
          <a:noFill/>
          <a:ln w="9525">
            <a:noFill/>
            <a:miter lim="800000"/>
            <a:headEnd/>
            <a:tailEnd/>
          </a:ln>
          <a:effectLst/>
        </p:spPr>
      </p:pic>
      <p:sp>
        <p:nvSpPr>
          <p:cNvPr id="43" name="ZoneTexte 42"/>
          <p:cNvSpPr txBox="1"/>
          <p:nvPr/>
        </p:nvSpPr>
        <p:spPr>
          <a:xfrm>
            <a:off x="1" y="0"/>
            <a:ext cx="9143999" cy="400110"/>
          </a:xfrm>
          <a:prstGeom prst="rect">
            <a:avLst/>
          </a:prstGeom>
          <a:solidFill>
            <a:srgbClr val="00615B"/>
          </a:solidFill>
        </p:spPr>
        <p:txBody>
          <a:bodyPr wrap="square" rtlCol="0">
            <a:spAutoFit/>
          </a:bodyPr>
          <a:lstStyle/>
          <a:p>
            <a:pPr lvl="0" algn="ctr">
              <a:spcBef>
                <a:spcPts val="0"/>
              </a:spcBef>
              <a:defRPr/>
            </a:pPr>
            <a:r>
              <a:rPr lang="fr-FR" sz="2000" b="1" dirty="0">
                <a:solidFill>
                  <a:prstClr val="white"/>
                </a:solidFill>
              </a:rPr>
              <a:t>3. Monitoring and </a:t>
            </a:r>
            <a:r>
              <a:rPr lang="fr-FR" sz="2000" b="1" dirty="0" err="1">
                <a:solidFill>
                  <a:prstClr val="white"/>
                </a:solidFill>
              </a:rPr>
              <a:t>research</a:t>
            </a:r>
            <a:endParaRPr lang="fr-FR" sz="2000" b="1" dirty="0">
              <a:solidFill>
                <a:prstClr val="white"/>
              </a:solidFill>
            </a:endParaRPr>
          </a:p>
        </p:txBody>
      </p:sp>
      <p:sp>
        <p:nvSpPr>
          <p:cNvPr id="4" name="ZoneTexte 3"/>
          <p:cNvSpPr txBox="1"/>
          <p:nvPr/>
        </p:nvSpPr>
        <p:spPr>
          <a:xfrm>
            <a:off x="1" y="6450834"/>
            <a:ext cx="9143999" cy="261610"/>
          </a:xfrm>
          <a:prstGeom prst="rect">
            <a:avLst/>
          </a:prstGeom>
          <a:noFill/>
        </p:spPr>
        <p:txBody>
          <a:bodyPr wrap="square" rtlCol="0">
            <a:spAutoFit/>
          </a:bodyPr>
          <a:lstStyle/>
          <a:p>
            <a:pPr algn="ctr"/>
            <a:r>
              <a:rPr lang="fr-FR" sz="1100" dirty="0">
                <a:solidFill>
                  <a:schemeClr val="bg1"/>
                </a:solidFill>
              </a:rPr>
              <a:t>Country report : FRENCH GUIANA. WIDECAST </a:t>
            </a:r>
            <a:r>
              <a:rPr lang="fr-FR" sz="1100" dirty="0" err="1">
                <a:solidFill>
                  <a:schemeClr val="bg1"/>
                </a:solidFill>
              </a:rPr>
              <a:t>Annual</a:t>
            </a:r>
            <a:r>
              <a:rPr lang="fr-FR" sz="1100" dirty="0">
                <a:solidFill>
                  <a:schemeClr val="bg1"/>
                </a:solidFill>
              </a:rPr>
              <a:t> General Meeting 2019</a:t>
            </a:r>
          </a:p>
        </p:txBody>
      </p:sp>
      <p:pic>
        <p:nvPicPr>
          <p:cNvPr id="2" name="Image 1"/>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875143" y="457982"/>
            <a:ext cx="4233361" cy="2968515"/>
          </a:xfrm>
          <a:prstGeom prst="rect">
            <a:avLst/>
          </a:prstGeom>
        </p:spPr>
      </p:pic>
      <p:pic>
        <p:nvPicPr>
          <p:cNvPr id="3" name="Image 2"/>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4875143" y="3467818"/>
            <a:ext cx="4233361" cy="2980312"/>
          </a:xfrm>
          <a:prstGeom prst="rect">
            <a:avLst/>
          </a:prstGeom>
        </p:spPr>
      </p:pic>
      <p:pic>
        <p:nvPicPr>
          <p:cNvPr id="5" name="Image 4"/>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410692" y="3457941"/>
            <a:ext cx="4053761" cy="2991541"/>
          </a:xfrm>
          <a:prstGeom prst="rect">
            <a:avLst/>
          </a:prstGeom>
        </p:spPr>
      </p:pic>
      <p:pic>
        <p:nvPicPr>
          <p:cNvPr id="6" name="Image 5"/>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1134781" y="542184"/>
            <a:ext cx="2605581" cy="2773682"/>
          </a:xfrm>
          <a:prstGeom prst="rect">
            <a:avLst/>
          </a:prstGeom>
        </p:spPr>
      </p:pic>
      <p:sp>
        <p:nvSpPr>
          <p:cNvPr id="8" name="Rectangle à coins arrondis 7"/>
          <p:cNvSpPr/>
          <p:nvPr/>
        </p:nvSpPr>
        <p:spPr>
          <a:xfrm>
            <a:off x="5292080" y="3171101"/>
            <a:ext cx="3672408" cy="144765"/>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à coins arrondis 11"/>
          <p:cNvSpPr/>
          <p:nvPr/>
        </p:nvSpPr>
        <p:spPr>
          <a:xfrm>
            <a:off x="5292080" y="6197683"/>
            <a:ext cx="3672408" cy="142520"/>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ZoneTexte 12"/>
          <p:cNvSpPr txBox="1"/>
          <p:nvPr/>
        </p:nvSpPr>
        <p:spPr>
          <a:xfrm>
            <a:off x="5352870" y="3484369"/>
            <a:ext cx="3277906" cy="73866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1400" b="1" i="0" u="none" strike="noStrike" kern="1200" cap="none" spc="0" normalizeH="0" baseline="0" noProof="0" dirty="0" smtClean="0">
                <a:ln>
                  <a:noFill/>
                </a:ln>
                <a:effectLst/>
                <a:uLnTx/>
                <a:uFillTx/>
                <a:latin typeface="Arial" charset="0"/>
                <a:ea typeface="+mn-ea"/>
                <a:cs typeface="Arial" charset="0"/>
              </a:rPr>
              <a:t>« </a:t>
            </a:r>
            <a:r>
              <a:rPr kumimoji="0" lang="fr-FR" sz="1400" b="1" i="1" u="none" strike="noStrike" kern="1200" cap="none" spc="0" normalizeH="0" baseline="0" noProof="0" dirty="0" smtClean="0">
                <a:ln>
                  <a:noFill/>
                </a:ln>
                <a:effectLst/>
                <a:uLnTx/>
                <a:uFillTx/>
                <a:latin typeface="Arial" charset="0"/>
                <a:ea typeface="+mn-ea"/>
                <a:cs typeface="Arial" charset="0"/>
              </a:rPr>
              <a:t>The </a:t>
            </a:r>
            <a:r>
              <a:rPr kumimoji="0" lang="fr-FR" sz="1400" b="1" i="1" u="none" strike="noStrike" kern="1200" cap="none" spc="0" normalizeH="0" baseline="0" noProof="0" dirty="0" err="1" smtClean="0">
                <a:ln>
                  <a:noFill/>
                </a:ln>
                <a:effectLst/>
                <a:uLnTx/>
                <a:uFillTx/>
                <a:latin typeface="Arial" charset="0"/>
                <a:ea typeface="+mn-ea"/>
                <a:cs typeface="Arial" charset="0"/>
              </a:rPr>
              <a:t>significant</a:t>
            </a:r>
            <a:r>
              <a:rPr kumimoji="0" lang="fr-FR" sz="1400" b="1" i="1" u="none" strike="noStrike" kern="1200" cap="none" spc="0" normalizeH="0" baseline="0" noProof="0" dirty="0" smtClean="0">
                <a:ln>
                  <a:noFill/>
                </a:ln>
                <a:effectLst/>
                <a:uLnTx/>
                <a:uFillTx/>
                <a:latin typeface="Arial" charset="0"/>
                <a:ea typeface="+mn-ea"/>
                <a:cs typeface="Arial" charset="0"/>
              </a:rPr>
              <a:t> </a:t>
            </a:r>
            <a:r>
              <a:rPr kumimoji="0" lang="fr-FR" sz="1400" b="1" i="1" u="none" strike="noStrike" kern="1200" cap="none" spc="0" normalizeH="0" baseline="0" noProof="0" dirty="0" err="1" smtClean="0">
                <a:ln>
                  <a:noFill/>
                </a:ln>
                <a:effectLst/>
                <a:uLnTx/>
                <a:uFillTx/>
                <a:latin typeface="Arial" charset="0"/>
                <a:ea typeface="+mn-ea"/>
                <a:cs typeface="Arial" charset="0"/>
              </a:rPr>
              <a:t>decline</a:t>
            </a:r>
            <a:r>
              <a:rPr kumimoji="0" lang="fr-FR" sz="1400" b="1" i="1" u="none" strike="noStrike" kern="1200" cap="none" spc="0" normalizeH="0" baseline="0" noProof="0" dirty="0" smtClean="0">
                <a:ln>
                  <a:noFill/>
                </a:ln>
                <a:effectLst/>
                <a:uLnTx/>
                <a:uFillTx/>
                <a:latin typeface="Arial" charset="0"/>
                <a:ea typeface="+mn-ea"/>
                <a:cs typeface="Arial" charset="0"/>
              </a:rPr>
              <a:t> </a:t>
            </a:r>
            <a:r>
              <a:rPr kumimoji="0" lang="fr-FR" sz="1400" b="1" i="1" u="none" strike="noStrike" kern="1200" cap="none" spc="0" normalizeH="0" baseline="0" noProof="0" dirty="0" err="1" smtClean="0">
                <a:ln>
                  <a:noFill/>
                </a:ln>
                <a:effectLst/>
                <a:uLnTx/>
                <a:uFillTx/>
                <a:latin typeface="Arial" charset="0"/>
                <a:ea typeface="+mn-ea"/>
                <a:cs typeface="Arial" charset="0"/>
              </a:rPr>
              <a:t>observed</a:t>
            </a:r>
            <a:r>
              <a:rPr kumimoji="0" lang="fr-FR" sz="1400" b="1" i="1" u="none" strike="noStrike" kern="1200" cap="none" spc="0" normalizeH="0" baseline="0" noProof="0" dirty="0" smtClean="0">
                <a:ln>
                  <a:noFill/>
                </a:ln>
                <a:effectLst/>
                <a:uLnTx/>
                <a:uFillTx/>
                <a:latin typeface="Arial" charset="0"/>
                <a:ea typeface="+mn-ea"/>
                <a:cs typeface="Arial" charset="0"/>
              </a:rPr>
              <a:t> at </a:t>
            </a:r>
            <a:r>
              <a:rPr kumimoji="0" lang="fr-FR" sz="1400" b="1" i="1" u="none" strike="noStrike" kern="1200" cap="none" spc="0" normalizeH="0" baseline="0" noProof="0" dirty="0" err="1" smtClean="0">
                <a:ln>
                  <a:noFill/>
                </a:ln>
                <a:effectLst/>
                <a:uLnTx/>
                <a:uFillTx/>
                <a:latin typeface="Arial" charset="0"/>
                <a:ea typeface="+mn-ea"/>
                <a:cs typeface="Arial" charset="0"/>
              </a:rPr>
              <a:t>Awala</a:t>
            </a:r>
            <a:r>
              <a:rPr kumimoji="0" lang="fr-FR" sz="1400" b="1" i="1" u="none" strike="noStrike" kern="1200" cap="none" spc="0" normalizeH="0" baseline="0" noProof="0" dirty="0" smtClean="0">
                <a:ln>
                  <a:noFill/>
                </a:ln>
                <a:effectLst/>
                <a:uLnTx/>
                <a:uFillTx/>
                <a:latin typeface="Arial" charset="0"/>
                <a:ea typeface="+mn-ea"/>
                <a:cs typeface="Arial" charset="0"/>
              </a:rPr>
              <a:t>-Yalimapo</a:t>
            </a:r>
            <a:r>
              <a:rPr kumimoji="0" lang="fr-FR" sz="1400" b="1" i="1" u="none" strike="noStrike" kern="1200" cap="none" spc="0" normalizeH="0" noProof="0" dirty="0" smtClean="0">
                <a:ln>
                  <a:noFill/>
                </a:ln>
                <a:effectLst/>
                <a:uLnTx/>
                <a:uFillTx/>
                <a:latin typeface="Arial" charset="0"/>
                <a:ea typeface="+mn-ea"/>
                <a:cs typeface="Arial" charset="0"/>
              </a:rPr>
              <a:t> </a:t>
            </a:r>
            <a:r>
              <a:rPr kumimoji="0" lang="fr-FR" sz="1400" b="1" i="1" u="none" strike="noStrike" kern="1200" cap="none" spc="0" normalizeH="0" noProof="0" dirty="0" err="1" smtClean="0">
                <a:ln>
                  <a:noFill/>
                </a:ln>
                <a:effectLst/>
                <a:uLnTx/>
                <a:uFillTx/>
                <a:latin typeface="Arial" charset="0"/>
                <a:ea typeface="+mn-ea"/>
                <a:cs typeface="Arial" charset="0"/>
              </a:rPr>
              <a:t>essentially</a:t>
            </a:r>
            <a:r>
              <a:rPr kumimoji="0" lang="fr-FR" sz="1400" b="1" i="1" u="none" strike="noStrike" kern="1200" cap="none" spc="0" normalizeH="0" noProof="0" dirty="0" smtClean="0">
                <a:ln>
                  <a:noFill/>
                </a:ln>
                <a:effectLst/>
                <a:uLnTx/>
                <a:uFillTx/>
                <a:latin typeface="Arial" charset="0"/>
                <a:ea typeface="+mn-ea"/>
                <a:cs typeface="Arial" charset="0"/>
              </a:rPr>
              <a:t> drives the </a:t>
            </a:r>
            <a:r>
              <a:rPr kumimoji="0" lang="fr-FR" sz="1400" b="1" i="1" u="none" strike="noStrike" kern="1200" cap="none" spc="0" normalizeH="0" noProof="0" dirty="0" err="1" smtClean="0">
                <a:ln>
                  <a:noFill/>
                </a:ln>
                <a:effectLst/>
                <a:uLnTx/>
                <a:uFillTx/>
                <a:latin typeface="Arial" charset="0"/>
                <a:ea typeface="+mn-ea"/>
                <a:cs typeface="Arial" charset="0"/>
              </a:rPr>
              <a:t>regional</a:t>
            </a:r>
            <a:r>
              <a:rPr kumimoji="0" lang="fr-FR" sz="1400" b="1" i="1" u="none" strike="noStrike" kern="1200" cap="none" spc="0" normalizeH="0" noProof="0" dirty="0" smtClean="0">
                <a:ln>
                  <a:noFill/>
                </a:ln>
                <a:effectLst/>
                <a:uLnTx/>
                <a:uFillTx/>
                <a:latin typeface="Arial" charset="0"/>
                <a:ea typeface="+mn-ea"/>
                <a:cs typeface="Arial" charset="0"/>
              </a:rPr>
              <a:t> </a:t>
            </a:r>
            <a:r>
              <a:rPr kumimoji="0" lang="fr-FR" sz="1400" b="1" i="1" u="none" strike="noStrike" kern="1200" cap="none" spc="0" normalizeH="0" noProof="0" dirty="0" err="1" smtClean="0">
                <a:ln>
                  <a:noFill/>
                </a:ln>
                <a:effectLst/>
                <a:uLnTx/>
                <a:uFillTx/>
                <a:latin typeface="Arial" charset="0"/>
                <a:ea typeface="+mn-ea"/>
                <a:cs typeface="Arial" charset="0"/>
              </a:rPr>
              <a:t>results</a:t>
            </a:r>
            <a:r>
              <a:rPr kumimoji="0" lang="fr-FR" sz="1400" b="1" i="1" u="none" strike="noStrike" kern="1200" cap="none" spc="0" normalizeH="0" noProof="0" dirty="0" smtClean="0">
                <a:ln>
                  <a:noFill/>
                </a:ln>
                <a:effectLst/>
                <a:uLnTx/>
                <a:uFillTx/>
                <a:latin typeface="Arial" charset="0"/>
                <a:ea typeface="+mn-ea"/>
                <a:cs typeface="Arial" charset="0"/>
              </a:rPr>
              <a:t>.</a:t>
            </a:r>
            <a:r>
              <a:rPr kumimoji="0" lang="fr-FR" sz="1400" b="1" i="0" u="none" strike="noStrike" kern="1200" cap="none" spc="0" normalizeH="0" noProof="0" dirty="0" smtClean="0">
                <a:ln>
                  <a:noFill/>
                </a:ln>
                <a:effectLst/>
                <a:uLnTx/>
                <a:uFillTx/>
                <a:latin typeface="Arial" charset="0"/>
                <a:ea typeface="+mn-ea"/>
                <a:cs typeface="Arial" charset="0"/>
              </a:rPr>
              <a:t> »</a:t>
            </a:r>
            <a:endParaRPr kumimoji="0" lang="fr-FR" sz="1400" b="1" i="0" u="none" strike="noStrike" kern="1200" cap="none" spc="0" normalizeH="0" baseline="0" noProof="0" dirty="0" smtClean="0">
              <a:ln>
                <a:noFill/>
              </a:ln>
              <a:effectLst/>
              <a:uLnTx/>
              <a:uFillTx/>
              <a:latin typeface="Arial" charset="0"/>
              <a:ea typeface="+mn-ea"/>
              <a:cs typeface="Arial" charset="0"/>
            </a:endParaRPr>
          </a:p>
        </p:txBody>
      </p:sp>
    </p:spTree>
    <p:extLst>
      <p:ext uri="{BB962C8B-B14F-4D97-AF65-F5344CB8AC3E}">
        <p14:creationId xmlns:p14="http://schemas.microsoft.com/office/powerpoint/2010/main" val="378933280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5"/>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 y="6715148"/>
            <a:ext cx="9144000" cy="142876"/>
          </a:xfrm>
          <a:prstGeom prst="rect">
            <a:avLst/>
          </a:prstGeom>
          <a:noFill/>
          <a:ln w="9525">
            <a:noFill/>
            <a:miter lim="800000"/>
            <a:headEnd/>
            <a:tailEnd/>
          </a:ln>
          <a:effectLst/>
        </p:spPr>
      </p:pic>
      <p:sp>
        <p:nvSpPr>
          <p:cNvPr id="43" name="ZoneTexte 42"/>
          <p:cNvSpPr txBox="1"/>
          <p:nvPr/>
        </p:nvSpPr>
        <p:spPr>
          <a:xfrm>
            <a:off x="1" y="0"/>
            <a:ext cx="9143999" cy="400110"/>
          </a:xfrm>
          <a:prstGeom prst="rect">
            <a:avLst/>
          </a:prstGeom>
          <a:solidFill>
            <a:srgbClr val="00615B"/>
          </a:solidFill>
        </p:spPr>
        <p:txBody>
          <a:bodyPr wrap="square" rtlCol="0">
            <a:spAutoFit/>
          </a:bodyPr>
          <a:lstStyle/>
          <a:p>
            <a:pPr lvl="0" algn="ctr">
              <a:spcBef>
                <a:spcPts val="0"/>
              </a:spcBef>
              <a:defRPr/>
            </a:pPr>
            <a:r>
              <a:rPr lang="fr-FR" sz="2000" b="1" dirty="0">
                <a:solidFill>
                  <a:prstClr val="white"/>
                </a:solidFill>
              </a:rPr>
              <a:t>3. Monitoring and </a:t>
            </a:r>
            <a:r>
              <a:rPr lang="fr-FR" sz="2000" b="1" dirty="0" err="1">
                <a:solidFill>
                  <a:prstClr val="white"/>
                </a:solidFill>
              </a:rPr>
              <a:t>research</a:t>
            </a:r>
            <a:endParaRPr lang="fr-FR" sz="2000" b="1" dirty="0">
              <a:solidFill>
                <a:prstClr val="white"/>
              </a:solidFill>
            </a:endParaRPr>
          </a:p>
        </p:txBody>
      </p:sp>
      <p:sp>
        <p:nvSpPr>
          <p:cNvPr id="4" name="ZoneTexte 3"/>
          <p:cNvSpPr txBox="1"/>
          <p:nvPr/>
        </p:nvSpPr>
        <p:spPr>
          <a:xfrm>
            <a:off x="1" y="6450834"/>
            <a:ext cx="9143999" cy="2616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1100" b="0" i="0" u="none" strike="noStrike" kern="1200" cap="none" spc="0" normalizeH="0" baseline="0" noProof="0" dirty="0" smtClean="0">
                <a:ln>
                  <a:noFill/>
                </a:ln>
                <a:solidFill>
                  <a:prstClr val="white"/>
                </a:solidFill>
                <a:effectLst/>
                <a:uLnTx/>
                <a:uFillTx/>
                <a:latin typeface="Arial" charset="0"/>
                <a:ea typeface="+mn-ea"/>
                <a:cs typeface="Arial" charset="0"/>
              </a:rPr>
              <a:t>Bilans régionaux : GUYANE. Colloque GTMF. 12 novembre</a:t>
            </a:r>
            <a:r>
              <a:rPr kumimoji="0" lang="fr-FR" sz="1100" b="0" i="0" u="none" strike="noStrike" kern="1200" cap="none" spc="0" normalizeH="0" baseline="0" noProof="0" dirty="0">
                <a:ln>
                  <a:noFill/>
                </a:ln>
                <a:solidFill>
                  <a:prstClr val="white"/>
                </a:solidFill>
                <a:effectLst/>
                <a:uLnTx/>
                <a:uFillTx/>
                <a:latin typeface="Arial" charset="0"/>
                <a:ea typeface="+mn-ea"/>
                <a:cs typeface="Arial" charset="0"/>
              </a:rPr>
              <a:t> </a:t>
            </a:r>
            <a:r>
              <a:rPr kumimoji="0" lang="fr-FR" sz="1100" b="0" i="0" u="none" strike="noStrike" kern="1200" cap="none" spc="0" normalizeH="0" baseline="0" noProof="0" dirty="0" smtClean="0">
                <a:ln>
                  <a:noFill/>
                </a:ln>
                <a:solidFill>
                  <a:prstClr val="white"/>
                </a:solidFill>
                <a:effectLst/>
                <a:uLnTx/>
                <a:uFillTx/>
                <a:latin typeface="Arial" charset="0"/>
                <a:ea typeface="+mn-ea"/>
                <a:cs typeface="Arial" charset="0"/>
              </a:rPr>
              <a:t>2018.</a:t>
            </a:r>
            <a:endParaRPr kumimoji="0" lang="fr-FR" sz="1100" b="0" i="0" u="none" strike="noStrike" kern="1200" cap="none" spc="0" normalizeH="0" baseline="0" noProof="0" dirty="0">
              <a:ln>
                <a:noFill/>
              </a:ln>
              <a:solidFill>
                <a:prstClr val="white"/>
              </a:solidFill>
              <a:effectLst/>
              <a:uLnTx/>
              <a:uFillTx/>
              <a:latin typeface="Arial" charset="0"/>
              <a:ea typeface="+mn-ea"/>
              <a:cs typeface="Arial" charset="0"/>
            </a:endParaRPr>
          </a:p>
        </p:txBody>
      </p:sp>
      <p:graphicFrame>
        <p:nvGraphicFramePr>
          <p:cNvPr id="7" name="Graphique 6"/>
          <p:cNvGraphicFramePr>
            <a:graphicFrameLocks/>
          </p:cNvGraphicFramePr>
          <p:nvPr>
            <p:extLst>
              <p:ext uri="{D42A27DB-BD31-4B8C-83A1-F6EECF244321}">
                <p14:modId xmlns:p14="http://schemas.microsoft.com/office/powerpoint/2010/main" val="3990047888"/>
              </p:ext>
            </p:extLst>
          </p:nvPr>
        </p:nvGraphicFramePr>
        <p:xfrm>
          <a:off x="0" y="400110"/>
          <a:ext cx="9143999" cy="6312334"/>
        </p:xfrm>
        <a:graphic>
          <a:graphicData uri="http://schemas.openxmlformats.org/drawingml/2006/chart">
            <c:chart xmlns:c="http://schemas.openxmlformats.org/drawingml/2006/chart" xmlns:r="http://schemas.openxmlformats.org/officeDocument/2006/relationships" r:id="rId4"/>
          </a:graphicData>
        </a:graphic>
      </p:graphicFrame>
      <p:pic>
        <p:nvPicPr>
          <p:cNvPr id="6" name="Image 18" descr="logo-pna_2014-2023-v3_m.png"/>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bwMode="auto">
          <a:xfrm>
            <a:off x="8388424" y="472555"/>
            <a:ext cx="655330" cy="655330"/>
          </a:xfrm>
          <a:prstGeom prst="rect">
            <a:avLst/>
          </a:prstGeom>
          <a:noFill/>
          <a:ln w="9525">
            <a:noFill/>
            <a:miter lim="800000"/>
            <a:headEnd/>
            <a:tailEnd/>
          </a:ln>
        </p:spPr>
      </p:pic>
    </p:spTree>
    <p:extLst>
      <p:ext uri="{BB962C8B-B14F-4D97-AF65-F5344CB8AC3E}">
        <p14:creationId xmlns:p14="http://schemas.microsoft.com/office/powerpoint/2010/main" val="260426444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2" name="Picture 5"/>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 y="6715148"/>
            <a:ext cx="9144000" cy="142876"/>
          </a:xfrm>
          <a:prstGeom prst="rect">
            <a:avLst/>
          </a:prstGeom>
          <a:noFill/>
          <a:ln w="9525">
            <a:noFill/>
            <a:miter lim="800000"/>
            <a:headEnd/>
            <a:tailEnd/>
          </a:ln>
          <a:effectLst/>
        </p:spPr>
      </p:pic>
      <p:sp>
        <p:nvSpPr>
          <p:cNvPr id="43" name="ZoneTexte 42"/>
          <p:cNvSpPr txBox="1"/>
          <p:nvPr/>
        </p:nvSpPr>
        <p:spPr>
          <a:xfrm>
            <a:off x="1" y="0"/>
            <a:ext cx="9143999" cy="400110"/>
          </a:xfrm>
          <a:prstGeom prst="rect">
            <a:avLst/>
          </a:prstGeom>
          <a:solidFill>
            <a:srgbClr val="00615B"/>
          </a:solidFill>
        </p:spPr>
        <p:txBody>
          <a:bodyPr wrap="square" rtlCol="0">
            <a:spAutoFit/>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fr-FR" sz="2000" b="1" i="0" u="none" strike="noStrike" kern="1200" cap="none" spc="0" normalizeH="0" baseline="0" noProof="0" dirty="0" err="1" smtClean="0">
                <a:ln>
                  <a:noFill/>
                </a:ln>
                <a:solidFill>
                  <a:schemeClr val="bg1"/>
                </a:solidFill>
                <a:effectLst/>
                <a:uLnTx/>
                <a:uFillTx/>
                <a:latin typeface="Arial" charset="0"/>
                <a:ea typeface="+mn-ea"/>
                <a:cs typeface="Arial" charset="0"/>
              </a:rPr>
              <a:t>Presentation</a:t>
            </a:r>
            <a:r>
              <a:rPr kumimoji="0" lang="fr-FR" sz="2000" b="1" i="0" u="none" strike="noStrike" kern="1200" cap="none" spc="0" normalizeH="0" baseline="0" noProof="0" dirty="0" smtClean="0">
                <a:ln>
                  <a:noFill/>
                </a:ln>
                <a:solidFill>
                  <a:schemeClr val="bg1"/>
                </a:solidFill>
                <a:effectLst/>
                <a:uLnTx/>
                <a:uFillTx/>
                <a:latin typeface="Arial" charset="0"/>
                <a:ea typeface="+mn-ea"/>
                <a:cs typeface="Arial" charset="0"/>
              </a:rPr>
              <a:t> plan</a:t>
            </a:r>
            <a:endParaRPr kumimoji="0" lang="fr-FR" sz="2000" b="1" i="0" u="none" strike="noStrike" kern="1200" cap="none" spc="0" normalizeH="0" baseline="0" noProof="0" dirty="0">
              <a:ln>
                <a:noFill/>
              </a:ln>
              <a:solidFill>
                <a:schemeClr val="bg1"/>
              </a:solidFill>
              <a:effectLst/>
              <a:uLnTx/>
              <a:uFillTx/>
              <a:latin typeface="Arial" charset="0"/>
              <a:ea typeface="+mn-ea"/>
              <a:cs typeface="Arial" charset="0"/>
            </a:endParaRPr>
          </a:p>
        </p:txBody>
      </p:sp>
      <p:sp>
        <p:nvSpPr>
          <p:cNvPr id="2" name="ZoneTexte 1"/>
          <p:cNvSpPr txBox="1"/>
          <p:nvPr/>
        </p:nvSpPr>
        <p:spPr>
          <a:xfrm>
            <a:off x="395536" y="908720"/>
            <a:ext cx="8352928" cy="4524315"/>
          </a:xfrm>
          <a:prstGeom prst="rect">
            <a:avLst/>
          </a:prstGeom>
          <a:noFill/>
        </p:spPr>
        <p:txBody>
          <a:bodyPr wrap="square" rtlCol="0">
            <a:spAutoFit/>
          </a:bodyPr>
          <a:lstStyle/>
          <a:p>
            <a:pPr marL="342900" indent="-342900">
              <a:buAutoNum type="arabicPeriod"/>
            </a:pPr>
            <a:endParaRPr lang="fr-FR" sz="2400" dirty="0" smtClean="0">
              <a:solidFill>
                <a:schemeClr val="bg1"/>
              </a:solidFill>
            </a:endParaRPr>
          </a:p>
          <a:p>
            <a:pPr marL="342900" indent="-342900">
              <a:buFontTx/>
              <a:buAutoNum type="arabicPeriod"/>
            </a:pPr>
            <a:r>
              <a:rPr lang="fr-FR" sz="2400" dirty="0">
                <a:solidFill>
                  <a:schemeClr val="bg1"/>
                </a:solidFill>
              </a:rPr>
              <a:t>The French </a:t>
            </a:r>
            <a:r>
              <a:rPr lang="fr-FR" sz="2400" dirty="0" err="1">
                <a:solidFill>
                  <a:schemeClr val="bg1"/>
                </a:solidFill>
              </a:rPr>
              <a:t>Guiana</a:t>
            </a:r>
            <a:r>
              <a:rPr lang="fr-FR" sz="2400" dirty="0">
                <a:solidFill>
                  <a:schemeClr val="bg1"/>
                </a:solidFill>
              </a:rPr>
              <a:t> National Action Plan</a:t>
            </a:r>
          </a:p>
          <a:p>
            <a:pPr marL="342900" indent="-342900">
              <a:buAutoNum type="arabicPeriod"/>
            </a:pPr>
            <a:endParaRPr lang="fr-FR" sz="2400" dirty="0" smtClean="0">
              <a:solidFill>
                <a:schemeClr val="bg1"/>
              </a:solidFill>
            </a:endParaRPr>
          </a:p>
          <a:p>
            <a:pPr marL="342900" indent="-342900">
              <a:buAutoNum type="arabicPeriod"/>
            </a:pPr>
            <a:r>
              <a:rPr lang="fr-FR" sz="2400" dirty="0" smtClean="0">
                <a:solidFill>
                  <a:schemeClr val="bg1"/>
                </a:solidFill>
              </a:rPr>
              <a:t>Location, habitats, populations</a:t>
            </a:r>
          </a:p>
          <a:p>
            <a:pPr marL="342900" indent="-342900">
              <a:buAutoNum type="arabicPeriod"/>
            </a:pPr>
            <a:endParaRPr lang="fr-FR" sz="2400" dirty="0">
              <a:solidFill>
                <a:schemeClr val="bg1"/>
              </a:solidFill>
            </a:endParaRPr>
          </a:p>
          <a:p>
            <a:pPr marL="342900" indent="-342900">
              <a:buAutoNum type="arabicPeriod"/>
            </a:pPr>
            <a:r>
              <a:rPr lang="fr-FR" sz="2400" dirty="0" smtClean="0">
                <a:solidFill>
                  <a:schemeClr val="bg1"/>
                </a:solidFill>
              </a:rPr>
              <a:t>Monitoring &amp; </a:t>
            </a:r>
            <a:r>
              <a:rPr lang="fr-FR" sz="2400" dirty="0" err="1" smtClean="0">
                <a:solidFill>
                  <a:schemeClr val="bg1"/>
                </a:solidFill>
              </a:rPr>
              <a:t>research</a:t>
            </a:r>
            <a:endParaRPr lang="fr-FR" sz="2400" dirty="0" smtClean="0">
              <a:solidFill>
                <a:schemeClr val="bg1"/>
              </a:solidFill>
            </a:endParaRPr>
          </a:p>
          <a:p>
            <a:pPr marL="342900" indent="-342900">
              <a:buAutoNum type="arabicPeriod"/>
            </a:pPr>
            <a:endParaRPr lang="fr-FR" sz="2400" dirty="0">
              <a:solidFill>
                <a:schemeClr val="bg1"/>
              </a:solidFill>
            </a:endParaRPr>
          </a:p>
          <a:p>
            <a:pPr marL="342900" indent="-342900">
              <a:buAutoNum type="arabicPeriod"/>
            </a:pPr>
            <a:r>
              <a:rPr lang="fr-FR" sz="2400" dirty="0" smtClean="0">
                <a:solidFill>
                  <a:schemeClr val="bg1"/>
                </a:solidFill>
              </a:rPr>
              <a:t>Conservation</a:t>
            </a:r>
          </a:p>
          <a:p>
            <a:pPr marL="342900" indent="-342900">
              <a:buAutoNum type="arabicPeriod"/>
            </a:pPr>
            <a:endParaRPr lang="fr-FR" sz="2400" dirty="0">
              <a:solidFill>
                <a:schemeClr val="bg1"/>
              </a:solidFill>
            </a:endParaRPr>
          </a:p>
          <a:p>
            <a:pPr marL="342900" indent="-342900">
              <a:buAutoNum type="arabicPeriod"/>
            </a:pPr>
            <a:r>
              <a:rPr lang="fr-FR" sz="2400" dirty="0" smtClean="0">
                <a:solidFill>
                  <a:schemeClr val="bg1"/>
                </a:solidFill>
              </a:rPr>
              <a:t>Education &amp; communication</a:t>
            </a:r>
          </a:p>
          <a:p>
            <a:pPr marL="342900" indent="-342900">
              <a:buAutoNum type="arabicPeriod"/>
            </a:pPr>
            <a:endParaRPr lang="fr-FR" sz="2400" dirty="0">
              <a:solidFill>
                <a:schemeClr val="bg1"/>
              </a:solidFill>
            </a:endParaRPr>
          </a:p>
          <a:p>
            <a:pPr marL="342900" indent="-342900">
              <a:buAutoNum type="arabicPeriod"/>
            </a:pPr>
            <a:r>
              <a:rPr lang="fr-FR" sz="2400" dirty="0" smtClean="0">
                <a:solidFill>
                  <a:schemeClr val="bg1"/>
                </a:solidFill>
              </a:rPr>
              <a:t>Conclusions to WIDECAST </a:t>
            </a:r>
            <a:r>
              <a:rPr lang="fr-FR" sz="2400" dirty="0" err="1" smtClean="0">
                <a:solidFill>
                  <a:schemeClr val="bg1"/>
                </a:solidFill>
              </a:rPr>
              <a:t>partners</a:t>
            </a:r>
            <a:endParaRPr lang="fr-FR" sz="2400" dirty="0">
              <a:solidFill>
                <a:schemeClr val="bg1"/>
              </a:solidFill>
            </a:endParaRPr>
          </a:p>
        </p:txBody>
      </p:sp>
      <p:grpSp>
        <p:nvGrpSpPr>
          <p:cNvPr id="3" name="Groupe 2"/>
          <p:cNvGrpSpPr/>
          <p:nvPr/>
        </p:nvGrpSpPr>
        <p:grpSpPr>
          <a:xfrm>
            <a:off x="7236296" y="6021288"/>
            <a:ext cx="1816317" cy="585537"/>
            <a:chOff x="6084168" y="5443091"/>
            <a:chExt cx="2248365" cy="729553"/>
          </a:xfrm>
        </p:grpSpPr>
        <p:pic>
          <p:nvPicPr>
            <p:cNvPr id="5" name="Image 18" descr="logo-pna_2014-2023-v3_m.pn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6084168" y="5445224"/>
              <a:ext cx="727420" cy="727420"/>
            </a:xfrm>
            <a:prstGeom prst="rect">
              <a:avLst/>
            </a:prstGeom>
            <a:noFill/>
            <a:ln w="9525">
              <a:noFill/>
              <a:miter lim="800000"/>
              <a:headEnd/>
              <a:tailEnd/>
            </a:ln>
          </p:spPr>
        </p:pic>
        <p:pic>
          <p:nvPicPr>
            <p:cNvPr id="6" name="Image 5"/>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948263" y="5445224"/>
              <a:ext cx="675753" cy="727420"/>
            </a:xfrm>
            <a:prstGeom prst="rect">
              <a:avLst/>
            </a:prstGeom>
          </p:spPr>
        </p:pic>
        <p:pic>
          <p:nvPicPr>
            <p:cNvPr id="7" name="Image 6"/>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760691" y="5443091"/>
              <a:ext cx="571842" cy="729553"/>
            </a:xfrm>
            <a:prstGeom prst="rect">
              <a:avLst/>
            </a:prstGeom>
          </p:spPr>
        </p:pic>
      </p:grpSp>
      <p:sp>
        <p:nvSpPr>
          <p:cNvPr id="4" name="ZoneTexte 3"/>
          <p:cNvSpPr txBox="1"/>
          <p:nvPr/>
        </p:nvSpPr>
        <p:spPr>
          <a:xfrm>
            <a:off x="1" y="6450834"/>
            <a:ext cx="9143999" cy="261610"/>
          </a:xfrm>
          <a:prstGeom prst="rect">
            <a:avLst/>
          </a:prstGeom>
          <a:noFill/>
        </p:spPr>
        <p:txBody>
          <a:bodyPr wrap="square" rtlCol="0">
            <a:spAutoFit/>
          </a:bodyPr>
          <a:lstStyle/>
          <a:p>
            <a:pPr algn="ctr"/>
            <a:r>
              <a:rPr lang="fr-FR" sz="1100" dirty="0" smtClean="0">
                <a:solidFill>
                  <a:schemeClr val="bg1"/>
                </a:solidFill>
              </a:rPr>
              <a:t>Country report : FRENCH GUIANA. WIDECAST </a:t>
            </a:r>
            <a:r>
              <a:rPr lang="fr-FR" sz="1100" dirty="0" err="1" smtClean="0">
                <a:solidFill>
                  <a:schemeClr val="bg1"/>
                </a:solidFill>
              </a:rPr>
              <a:t>Annual</a:t>
            </a:r>
            <a:r>
              <a:rPr lang="fr-FR" sz="1100" dirty="0" smtClean="0">
                <a:solidFill>
                  <a:schemeClr val="bg1"/>
                </a:solidFill>
              </a:rPr>
              <a:t> General Meeting 2019</a:t>
            </a:r>
            <a:endParaRPr lang="fr-FR" sz="1100" dirty="0">
              <a:solidFill>
                <a:schemeClr val="bg1"/>
              </a:solidFill>
            </a:endParaRPr>
          </a:p>
        </p:txBody>
      </p:sp>
    </p:spTree>
    <p:extLst>
      <p:ext uri="{BB962C8B-B14F-4D97-AF65-F5344CB8AC3E}">
        <p14:creationId xmlns:p14="http://schemas.microsoft.com/office/powerpoint/2010/main" val="271215503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2" name="Picture 5"/>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 y="6715148"/>
            <a:ext cx="9144000" cy="142876"/>
          </a:xfrm>
          <a:prstGeom prst="rect">
            <a:avLst/>
          </a:prstGeom>
          <a:noFill/>
          <a:ln w="9525">
            <a:noFill/>
            <a:miter lim="800000"/>
            <a:headEnd/>
            <a:tailEnd/>
          </a:ln>
          <a:effectLst/>
        </p:spPr>
      </p:pic>
      <p:sp>
        <p:nvSpPr>
          <p:cNvPr id="43" name="ZoneTexte 42"/>
          <p:cNvSpPr txBox="1"/>
          <p:nvPr/>
        </p:nvSpPr>
        <p:spPr>
          <a:xfrm>
            <a:off x="1" y="0"/>
            <a:ext cx="9143999" cy="400110"/>
          </a:xfrm>
          <a:prstGeom prst="rect">
            <a:avLst/>
          </a:prstGeom>
          <a:solidFill>
            <a:srgbClr val="00615B"/>
          </a:solidFill>
        </p:spPr>
        <p:txBody>
          <a:bodyPr wrap="square" rtlCol="0">
            <a:spAutoFit/>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fr-FR" sz="2000" b="1" i="0" u="none" strike="noStrike" kern="1200" cap="none" spc="0" normalizeH="0" baseline="0" noProof="0" dirty="0" smtClean="0">
                <a:ln>
                  <a:noFill/>
                </a:ln>
                <a:solidFill>
                  <a:prstClr val="white"/>
                </a:solidFill>
                <a:effectLst/>
                <a:uLnTx/>
                <a:uFillTx/>
                <a:latin typeface="Arial" charset="0"/>
                <a:ea typeface="+mn-ea"/>
                <a:cs typeface="Arial" charset="0"/>
              </a:rPr>
              <a:t>1. French </a:t>
            </a:r>
            <a:r>
              <a:rPr kumimoji="0" lang="fr-FR" sz="2000" b="1" i="0" u="none" strike="noStrike" kern="1200" cap="none" spc="0" normalizeH="0" baseline="0" noProof="0" dirty="0" err="1" smtClean="0">
                <a:ln>
                  <a:noFill/>
                </a:ln>
                <a:solidFill>
                  <a:prstClr val="white"/>
                </a:solidFill>
                <a:effectLst/>
                <a:uLnTx/>
                <a:uFillTx/>
                <a:latin typeface="Arial" charset="0"/>
                <a:ea typeface="+mn-ea"/>
                <a:cs typeface="Arial" charset="0"/>
              </a:rPr>
              <a:t>Guiana</a:t>
            </a:r>
            <a:r>
              <a:rPr kumimoji="0" lang="fr-FR" sz="2000" b="1" i="0" u="none" strike="noStrike" kern="1200" cap="none" spc="0" normalizeH="0" baseline="0" noProof="0" dirty="0" smtClean="0">
                <a:ln>
                  <a:noFill/>
                </a:ln>
                <a:solidFill>
                  <a:prstClr val="white"/>
                </a:solidFill>
                <a:effectLst/>
                <a:uLnTx/>
                <a:uFillTx/>
                <a:latin typeface="Arial" charset="0"/>
                <a:ea typeface="+mn-ea"/>
                <a:cs typeface="Arial" charset="0"/>
              </a:rPr>
              <a:t> National Action Plan</a:t>
            </a:r>
            <a:endParaRPr kumimoji="0" lang="fr-FR" sz="2000" b="1" i="0" u="none" strike="noStrike" kern="1200" cap="none" spc="0" normalizeH="0" baseline="0" noProof="0" dirty="0">
              <a:ln>
                <a:noFill/>
              </a:ln>
              <a:solidFill>
                <a:prstClr val="white"/>
              </a:solidFill>
              <a:effectLst/>
              <a:uLnTx/>
              <a:uFillTx/>
              <a:latin typeface="Arial" charset="0"/>
              <a:ea typeface="+mn-ea"/>
              <a:cs typeface="Arial" charset="0"/>
            </a:endParaRPr>
          </a:p>
        </p:txBody>
      </p:sp>
      <p:grpSp>
        <p:nvGrpSpPr>
          <p:cNvPr id="3" name="Groupe 2"/>
          <p:cNvGrpSpPr/>
          <p:nvPr/>
        </p:nvGrpSpPr>
        <p:grpSpPr>
          <a:xfrm>
            <a:off x="8154652" y="6377574"/>
            <a:ext cx="953852" cy="297505"/>
            <a:chOff x="6084168" y="5443091"/>
            <a:chExt cx="2248365" cy="729553"/>
          </a:xfrm>
        </p:grpSpPr>
        <p:pic>
          <p:nvPicPr>
            <p:cNvPr id="5" name="Image 18" descr="logo-pna_2014-2023-v3_m.pn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6084168" y="5445224"/>
              <a:ext cx="727420" cy="727420"/>
            </a:xfrm>
            <a:prstGeom prst="rect">
              <a:avLst/>
            </a:prstGeom>
            <a:noFill/>
            <a:ln w="9525">
              <a:noFill/>
              <a:miter lim="800000"/>
              <a:headEnd/>
              <a:tailEnd/>
            </a:ln>
          </p:spPr>
        </p:pic>
        <p:pic>
          <p:nvPicPr>
            <p:cNvPr id="6" name="Image 5"/>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948263" y="5445224"/>
              <a:ext cx="675753" cy="727420"/>
            </a:xfrm>
            <a:prstGeom prst="rect">
              <a:avLst/>
            </a:prstGeom>
          </p:spPr>
        </p:pic>
        <p:pic>
          <p:nvPicPr>
            <p:cNvPr id="7" name="Image 6"/>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760691" y="5443091"/>
              <a:ext cx="571842" cy="729553"/>
            </a:xfrm>
            <a:prstGeom prst="rect">
              <a:avLst/>
            </a:prstGeom>
          </p:spPr>
        </p:pic>
      </p:grpSp>
      <p:sp>
        <p:nvSpPr>
          <p:cNvPr id="4" name="ZoneTexte 3"/>
          <p:cNvSpPr txBox="1"/>
          <p:nvPr/>
        </p:nvSpPr>
        <p:spPr>
          <a:xfrm>
            <a:off x="-36512" y="6450834"/>
            <a:ext cx="9143999" cy="2616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1100" b="0" i="0" u="none" strike="noStrike" kern="1200" cap="none" spc="0" normalizeH="0" baseline="0" noProof="0" dirty="0">
                <a:ln>
                  <a:noFill/>
                </a:ln>
                <a:solidFill>
                  <a:prstClr val="white"/>
                </a:solidFill>
                <a:effectLst/>
                <a:uLnTx/>
                <a:uFillTx/>
                <a:latin typeface="Arial" charset="0"/>
                <a:ea typeface="+mn-ea"/>
                <a:cs typeface="Arial" charset="0"/>
              </a:rPr>
              <a:t>Country report : FRENCH GUIANA. WIDECAST </a:t>
            </a:r>
            <a:r>
              <a:rPr kumimoji="0" lang="fr-FR" sz="1100" b="0" i="0" u="none" strike="noStrike" kern="1200" cap="none" spc="0" normalizeH="0" baseline="0" noProof="0" dirty="0" err="1">
                <a:ln>
                  <a:noFill/>
                </a:ln>
                <a:solidFill>
                  <a:prstClr val="white"/>
                </a:solidFill>
                <a:effectLst/>
                <a:uLnTx/>
                <a:uFillTx/>
                <a:latin typeface="Arial" charset="0"/>
                <a:ea typeface="+mn-ea"/>
                <a:cs typeface="Arial" charset="0"/>
              </a:rPr>
              <a:t>Annual</a:t>
            </a:r>
            <a:r>
              <a:rPr kumimoji="0" lang="fr-FR" sz="1100" b="0" i="0" u="none" strike="noStrike" kern="1200" cap="none" spc="0" normalizeH="0" baseline="0" noProof="0" dirty="0">
                <a:ln>
                  <a:noFill/>
                </a:ln>
                <a:solidFill>
                  <a:prstClr val="white"/>
                </a:solidFill>
                <a:effectLst/>
                <a:uLnTx/>
                <a:uFillTx/>
                <a:latin typeface="Arial" charset="0"/>
                <a:ea typeface="+mn-ea"/>
                <a:cs typeface="Arial" charset="0"/>
              </a:rPr>
              <a:t> General Meeting 2019</a:t>
            </a:r>
          </a:p>
        </p:txBody>
      </p:sp>
      <p:pic>
        <p:nvPicPr>
          <p:cNvPr id="18" name="Image 17"/>
          <p:cNvPicPr>
            <a:picLocks noChangeAspect="1"/>
          </p:cNvPicPr>
          <p:nvPr/>
        </p:nvPicPr>
        <p:blipFill rotWithShape="1">
          <a:blip r:embed="rId6"/>
          <a:srcRect l="10706" t="34251" r="2958" b="17515"/>
          <a:stretch/>
        </p:blipFill>
        <p:spPr>
          <a:xfrm>
            <a:off x="121656" y="467077"/>
            <a:ext cx="8971299" cy="2817907"/>
          </a:xfrm>
          <a:prstGeom prst="rect">
            <a:avLst/>
          </a:prstGeom>
        </p:spPr>
      </p:pic>
      <p:sp>
        <p:nvSpPr>
          <p:cNvPr id="23" name="Rectangle à coins arrondis 22"/>
          <p:cNvSpPr/>
          <p:nvPr/>
        </p:nvSpPr>
        <p:spPr>
          <a:xfrm>
            <a:off x="5796136" y="917937"/>
            <a:ext cx="1584176" cy="1610132"/>
          </a:xfrm>
          <a:prstGeom prst="roundRect">
            <a:avLst/>
          </a:prstGeom>
          <a:noFill/>
          <a:ln w="127000">
            <a:solidFill>
              <a:srgbClr val="8CEBF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ZoneTexte 16"/>
          <p:cNvSpPr txBox="1"/>
          <p:nvPr/>
        </p:nvSpPr>
        <p:spPr>
          <a:xfrm>
            <a:off x="232748" y="3327375"/>
            <a:ext cx="8352928" cy="46166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2400" b="1" i="0" u="none" strike="noStrike" kern="1200" cap="none" spc="0" normalizeH="0" baseline="0" noProof="0" dirty="0" smtClean="0">
                <a:ln>
                  <a:noFill/>
                </a:ln>
                <a:solidFill>
                  <a:schemeClr val="tx1">
                    <a:lumMod val="65000"/>
                    <a:lumOff val="35000"/>
                  </a:schemeClr>
                </a:solidFill>
                <a:effectLst/>
                <a:uLnTx/>
                <a:uFillTx/>
                <a:latin typeface="Arial" charset="0"/>
                <a:ea typeface="+mn-ea"/>
                <a:cs typeface="Arial" charset="0"/>
              </a:rPr>
              <a:t>18 actions </a:t>
            </a:r>
            <a:r>
              <a:rPr kumimoji="0" lang="fr-FR" sz="2400" b="1" i="0" u="none" strike="noStrike" kern="1200" cap="none" spc="0" normalizeH="0" baseline="0" noProof="0" dirty="0" err="1" smtClean="0">
                <a:ln>
                  <a:noFill/>
                </a:ln>
                <a:solidFill>
                  <a:schemeClr val="tx1">
                    <a:lumMod val="65000"/>
                    <a:lumOff val="35000"/>
                  </a:schemeClr>
                </a:solidFill>
                <a:effectLst/>
                <a:uLnTx/>
                <a:uFillTx/>
                <a:latin typeface="Arial" charset="0"/>
                <a:ea typeface="+mn-ea"/>
                <a:cs typeface="Arial" charset="0"/>
              </a:rPr>
              <a:t>under</a:t>
            </a:r>
            <a:r>
              <a:rPr kumimoji="0" lang="fr-FR" sz="2400" b="1" i="0" u="none" strike="noStrike" kern="1200" cap="none" spc="0" normalizeH="0" baseline="0" noProof="0" dirty="0" smtClean="0">
                <a:ln>
                  <a:noFill/>
                </a:ln>
                <a:solidFill>
                  <a:schemeClr val="tx1">
                    <a:lumMod val="65000"/>
                    <a:lumOff val="35000"/>
                  </a:schemeClr>
                </a:solidFill>
                <a:effectLst/>
                <a:uLnTx/>
                <a:uFillTx/>
                <a:latin typeface="Arial" charset="0"/>
                <a:ea typeface="+mn-ea"/>
                <a:cs typeface="Arial" charset="0"/>
              </a:rPr>
              <a:t> </a:t>
            </a:r>
            <a:r>
              <a:rPr kumimoji="0" lang="fr-FR" sz="2400" b="1" i="0" u="none" strike="noStrike" kern="1200" cap="none" spc="0" normalizeH="0" baseline="0" noProof="0" dirty="0" err="1" smtClean="0">
                <a:ln>
                  <a:noFill/>
                </a:ln>
                <a:solidFill>
                  <a:schemeClr val="tx1">
                    <a:lumMod val="65000"/>
                    <a:lumOff val="35000"/>
                  </a:schemeClr>
                </a:solidFill>
                <a:effectLst/>
                <a:uLnTx/>
                <a:uFillTx/>
                <a:latin typeface="Arial" charset="0"/>
                <a:ea typeface="+mn-ea"/>
                <a:cs typeface="Arial" charset="0"/>
              </a:rPr>
              <a:t>this</a:t>
            </a:r>
            <a:r>
              <a:rPr kumimoji="0" lang="fr-FR" sz="2400" b="1" i="0" u="none" strike="noStrike" kern="1200" cap="none" spc="0" normalizeH="0" baseline="0" noProof="0" dirty="0" smtClean="0">
                <a:ln>
                  <a:noFill/>
                </a:ln>
                <a:solidFill>
                  <a:schemeClr val="tx1">
                    <a:lumMod val="65000"/>
                    <a:lumOff val="35000"/>
                  </a:schemeClr>
                </a:solidFill>
                <a:effectLst/>
                <a:uLnTx/>
                <a:uFillTx/>
                <a:latin typeface="Arial" charset="0"/>
                <a:ea typeface="+mn-ea"/>
                <a:cs typeface="Arial" charset="0"/>
              </a:rPr>
              <a:t> goal: </a:t>
            </a:r>
            <a:r>
              <a:rPr kumimoji="0" lang="fr-FR" sz="2400" b="0" i="1" u="none" strike="noStrike" kern="1200" cap="none" spc="0" normalizeH="0" baseline="0" noProof="0" dirty="0" smtClean="0">
                <a:ln>
                  <a:noFill/>
                </a:ln>
                <a:solidFill>
                  <a:schemeClr val="tx1">
                    <a:lumMod val="65000"/>
                    <a:lumOff val="35000"/>
                  </a:schemeClr>
                </a:solidFill>
                <a:effectLst/>
                <a:uLnTx/>
                <a:uFillTx/>
                <a:latin typeface="Arial" charset="0"/>
                <a:ea typeface="+mn-ea"/>
                <a:cs typeface="Arial" charset="0"/>
              </a:rPr>
              <a:t>focus on 3 of </a:t>
            </a:r>
            <a:r>
              <a:rPr kumimoji="0" lang="fr-FR" sz="2400" b="0" i="1" u="none" strike="noStrike" kern="1200" cap="none" spc="0" normalizeH="0" baseline="0" noProof="0" dirty="0" err="1" smtClean="0">
                <a:ln>
                  <a:noFill/>
                </a:ln>
                <a:solidFill>
                  <a:schemeClr val="tx1">
                    <a:lumMod val="65000"/>
                    <a:lumOff val="35000"/>
                  </a:schemeClr>
                </a:solidFill>
                <a:effectLst/>
                <a:uLnTx/>
                <a:uFillTx/>
                <a:latin typeface="Arial" charset="0"/>
                <a:ea typeface="+mn-ea"/>
                <a:cs typeface="Arial" charset="0"/>
              </a:rPr>
              <a:t>them</a:t>
            </a:r>
            <a:r>
              <a:rPr kumimoji="0" lang="fr-FR" sz="2400" b="1" i="0" u="none" strike="noStrike" kern="1200" cap="none" spc="0" normalizeH="0" baseline="0" noProof="0" dirty="0" smtClean="0">
                <a:ln>
                  <a:noFill/>
                </a:ln>
                <a:solidFill>
                  <a:schemeClr val="tx1">
                    <a:lumMod val="65000"/>
                    <a:lumOff val="35000"/>
                  </a:schemeClr>
                </a:solidFill>
                <a:effectLst/>
                <a:uLnTx/>
                <a:uFillTx/>
                <a:latin typeface="Arial" charset="0"/>
                <a:ea typeface="+mn-ea"/>
                <a:cs typeface="Arial" charset="0"/>
              </a:rPr>
              <a:t> </a:t>
            </a:r>
            <a:endParaRPr kumimoji="0" lang="fr-FR" sz="2400" b="0" i="0" u="none" strike="noStrike" kern="1200" cap="none" spc="0" normalizeH="0" baseline="0" noProof="0" dirty="0" smtClean="0">
              <a:ln>
                <a:noFill/>
              </a:ln>
              <a:solidFill>
                <a:schemeClr val="tx1">
                  <a:lumMod val="65000"/>
                  <a:lumOff val="35000"/>
                </a:schemeClr>
              </a:solidFill>
              <a:effectLst/>
              <a:uLnTx/>
              <a:uFillTx/>
              <a:latin typeface="Arial" charset="0"/>
              <a:ea typeface="+mn-ea"/>
              <a:cs typeface="Arial" charset="0"/>
            </a:endParaRPr>
          </a:p>
        </p:txBody>
      </p:sp>
      <p:sp>
        <p:nvSpPr>
          <p:cNvPr id="24" name="ZoneTexte 23"/>
          <p:cNvSpPr txBox="1"/>
          <p:nvPr/>
        </p:nvSpPr>
        <p:spPr>
          <a:xfrm>
            <a:off x="232748" y="3861048"/>
            <a:ext cx="8529553" cy="40011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2000" b="1" i="0" u="none" strike="noStrike" kern="1200" cap="none" spc="0" normalizeH="0" baseline="0" noProof="0" dirty="0" err="1" smtClean="0">
                <a:ln>
                  <a:noFill/>
                </a:ln>
                <a:solidFill>
                  <a:schemeClr val="tx1">
                    <a:lumMod val="65000"/>
                    <a:lumOff val="35000"/>
                  </a:schemeClr>
                </a:solidFill>
                <a:effectLst/>
                <a:uLnTx/>
                <a:uFillTx/>
                <a:latin typeface="Arial" charset="0"/>
                <a:ea typeface="+mn-ea"/>
                <a:cs typeface="Arial" charset="0"/>
              </a:rPr>
              <a:t>Priority</a:t>
            </a:r>
            <a:r>
              <a:rPr kumimoji="0" lang="fr-FR" sz="2000" b="1" i="0" u="none" strike="noStrike" kern="1200" cap="none" spc="0" normalizeH="0" baseline="0" noProof="0" dirty="0" smtClean="0">
                <a:ln>
                  <a:noFill/>
                </a:ln>
                <a:solidFill>
                  <a:schemeClr val="tx1">
                    <a:lumMod val="65000"/>
                    <a:lumOff val="35000"/>
                  </a:schemeClr>
                </a:solidFill>
                <a:effectLst/>
                <a:uLnTx/>
                <a:uFillTx/>
                <a:latin typeface="Arial" charset="0"/>
                <a:ea typeface="+mn-ea"/>
                <a:cs typeface="Arial" charset="0"/>
              </a:rPr>
              <a:t> #1. Monitoring the populations </a:t>
            </a:r>
            <a:r>
              <a:rPr kumimoji="0" lang="fr-FR" sz="2000" b="1" i="0" u="none" strike="noStrike" kern="1200" cap="none" spc="0" normalizeH="0" baseline="0" noProof="0" dirty="0" err="1" smtClean="0">
                <a:ln>
                  <a:noFill/>
                </a:ln>
                <a:solidFill>
                  <a:schemeClr val="tx1">
                    <a:lumMod val="65000"/>
                    <a:lumOff val="35000"/>
                  </a:schemeClr>
                </a:solidFill>
                <a:effectLst/>
                <a:uLnTx/>
                <a:uFillTx/>
                <a:latin typeface="Arial" charset="0"/>
                <a:ea typeface="+mn-ea"/>
                <a:cs typeface="Arial" charset="0"/>
              </a:rPr>
              <a:t>demography</a:t>
            </a:r>
            <a:r>
              <a:rPr kumimoji="0" lang="fr-FR" sz="2000" b="1" i="0" u="none" strike="noStrike" kern="1200" cap="none" spc="0" normalizeH="0" baseline="0" noProof="0" dirty="0" smtClean="0">
                <a:ln>
                  <a:noFill/>
                </a:ln>
                <a:solidFill>
                  <a:schemeClr val="tx1">
                    <a:lumMod val="65000"/>
                    <a:lumOff val="35000"/>
                  </a:schemeClr>
                </a:solidFill>
                <a:effectLst/>
                <a:uLnTx/>
                <a:uFillTx/>
                <a:latin typeface="Arial" charset="0"/>
                <a:ea typeface="+mn-ea"/>
                <a:cs typeface="Arial" charset="0"/>
              </a:rPr>
              <a:t>:</a:t>
            </a:r>
          </a:p>
        </p:txBody>
      </p:sp>
      <p:sp>
        <p:nvSpPr>
          <p:cNvPr id="25" name="ZoneTexte 24"/>
          <p:cNvSpPr txBox="1"/>
          <p:nvPr/>
        </p:nvSpPr>
        <p:spPr>
          <a:xfrm>
            <a:off x="218911" y="4221088"/>
            <a:ext cx="8352928" cy="707886"/>
          </a:xfrm>
          <a:prstGeom prst="rect">
            <a:avLst/>
          </a:prstGeom>
          <a:noFill/>
        </p:spPr>
        <p:txBody>
          <a:bodyPr wrap="square" rtlCol="0">
            <a:spAutoFit/>
          </a:bodyPr>
          <a:lstStyle/>
          <a:p>
            <a:pPr marL="457200" marR="0" lvl="1" indent="0" algn="l" defTabSz="914400" rtl="0" eaLnBrk="1" fontAlgn="base" latinLnBrk="0" hangingPunct="1">
              <a:lnSpc>
                <a:spcPct val="100000"/>
              </a:lnSpc>
              <a:spcBef>
                <a:spcPct val="0"/>
              </a:spcBef>
              <a:spcAft>
                <a:spcPct val="0"/>
              </a:spcAft>
              <a:buClrTx/>
              <a:buSzTx/>
              <a:buFontTx/>
              <a:buNone/>
              <a:tabLst/>
              <a:defRPr/>
            </a:pPr>
            <a:r>
              <a:rPr kumimoji="0" lang="fr-FR" sz="2000" b="0" i="0" u="none" strike="noStrike" kern="1200" cap="none" spc="0" normalizeH="0" baseline="0" noProof="0" dirty="0" err="1" smtClean="0">
                <a:ln>
                  <a:noFill/>
                </a:ln>
                <a:solidFill>
                  <a:schemeClr val="tx1">
                    <a:lumMod val="65000"/>
                    <a:lumOff val="35000"/>
                  </a:schemeClr>
                </a:solidFill>
                <a:effectLst/>
                <a:uLnTx/>
                <a:uFillTx/>
                <a:latin typeface="Arial" charset="0"/>
                <a:ea typeface="+mn-ea"/>
                <a:cs typeface="Arial" charset="0"/>
              </a:rPr>
              <a:t>Nest</a:t>
            </a:r>
            <a:r>
              <a:rPr kumimoji="0" lang="fr-FR" sz="2000" b="0" i="0" u="none" strike="noStrike" kern="1200" cap="none" spc="0" normalizeH="0" baseline="0" noProof="0" dirty="0" smtClean="0">
                <a:ln>
                  <a:noFill/>
                </a:ln>
                <a:solidFill>
                  <a:schemeClr val="tx1">
                    <a:lumMod val="65000"/>
                    <a:lumOff val="35000"/>
                  </a:schemeClr>
                </a:solidFill>
                <a:effectLst/>
                <a:uLnTx/>
                <a:uFillTx/>
                <a:latin typeface="Arial" charset="0"/>
                <a:ea typeface="+mn-ea"/>
                <a:cs typeface="Arial" charset="0"/>
              </a:rPr>
              <a:t> </a:t>
            </a:r>
            <a:r>
              <a:rPr kumimoji="0" lang="fr-FR" sz="2000" b="0" i="0" u="none" strike="noStrike" kern="1200" cap="none" spc="0" normalizeH="0" baseline="0" noProof="0" dirty="0" err="1" smtClean="0">
                <a:ln>
                  <a:noFill/>
                </a:ln>
                <a:solidFill>
                  <a:schemeClr val="tx1">
                    <a:lumMod val="65000"/>
                    <a:lumOff val="35000"/>
                  </a:schemeClr>
                </a:solidFill>
                <a:effectLst/>
                <a:uLnTx/>
                <a:uFillTx/>
                <a:latin typeface="Arial" charset="0"/>
                <a:ea typeface="+mn-ea"/>
                <a:cs typeface="Arial" charset="0"/>
              </a:rPr>
              <a:t>counting</a:t>
            </a:r>
            <a:r>
              <a:rPr kumimoji="0" lang="fr-FR" sz="2000" b="0" i="0" u="none" strike="noStrike" kern="1200" cap="none" spc="0" normalizeH="0" baseline="0" noProof="0" dirty="0" smtClean="0">
                <a:ln>
                  <a:noFill/>
                </a:ln>
                <a:solidFill>
                  <a:schemeClr val="tx1">
                    <a:lumMod val="65000"/>
                    <a:lumOff val="35000"/>
                  </a:schemeClr>
                </a:solidFill>
                <a:effectLst/>
                <a:uLnTx/>
                <a:uFillTx/>
                <a:latin typeface="Arial" charset="0"/>
                <a:ea typeface="+mn-ea"/>
                <a:cs typeface="Arial" charset="0"/>
              </a:rPr>
              <a:t> </a:t>
            </a:r>
            <a:r>
              <a:rPr kumimoji="0" lang="fr-FR" sz="2000" b="0" i="0" u="none" strike="noStrike" kern="1200" cap="none" spc="0" normalizeH="0" baseline="0" noProof="0" dirty="0" err="1" smtClean="0">
                <a:ln>
                  <a:noFill/>
                </a:ln>
                <a:solidFill>
                  <a:schemeClr val="tx1">
                    <a:lumMod val="65000"/>
                    <a:lumOff val="35000"/>
                  </a:schemeClr>
                </a:solidFill>
                <a:effectLst/>
                <a:uLnTx/>
                <a:uFillTx/>
                <a:latin typeface="Arial" charset="0"/>
                <a:ea typeface="+mn-ea"/>
                <a:cs typeface="Arial" charset="0"/>
              </a:rPr>
              <a:t>each</a:t>
            </a:r>
            <a:r>
              <a:rPr kumimoji="0" lang="fr-FR" sz="2000" b="0" i="0" u="none" strike="noStrike" kern="1200" cap="none" spc="0" normalizeH="0" baseline="0" noProof="0" dirty="0" smtClean="0">
                <a:ln>
                  <a:noFill/>
                </a:ln>
                <a:solidFill>
                  <a:schemeClr val="tx1">
                    <a:lumMod val="65000"/>
                    <a:lumOff val="35000"/>
                  </a:schemeClr>
                </a:solidFill>
                <a:effectLst/>
                <a:uLnTx/>
                <a:uFillTx/>
                <a:latin typeface="Arial" charset="0"/>
                <a:ea typeface="+mn-ea"/>
                <a:cs typeface="Arial" charset="0"/>
              </a:rPr>
              <a:t> </a:t>
            </a:r>
            <a:r>
              <a:rPr kumimoji="0" lang="fr-FR" sz="2000" b="0" i="0" u="none" strike="noStrike" kern="1200" cap="none" spc="0" normalizeH="0" baseline="0" noProof="0" dirty="0" err="1" smtClean="0">
                <a:ln>
                  <a:noFill/>
                </a:ln>
                <a:solidFill>
                  <a:schemeClr val="tx1">
                    <a:lumMod val="65000"/>
                    <a:lumOff val="35000"/>
                  </a:schemeClr>
                </a:solidFill>
                <a:effectLst/>
                <a:uLnTx/>
                <a:uFillTx/>
                <a:latin typeface="Arial" charset="0"/>
                <a:ea typeface="+mn-ea"/>
                <a:cs typeface="Arial" charset="0"/>
              </a:rPr>
              <a:t>year</a:t>
            </a:r>
            <a:endParaRPr kumimoji="0" lang="fr-FR" sz="2000" b="0" i="0" u="none" strike="noStrike" kern="1200" cap="none" spc="0" normalizeH="0" baseline="0" noProof="0" dirty="0">
              <a:ln>
                <a:noFill/>
              </a:ln>
              <a:solidFill>
                <a:schemeClr val="tx1">
                  <a:lumMod val="65000"/>
                  <a:lumOff val="35000"/>
                </a:schemeClr>
              </a:solidFill>
              <a:effectLst/>
              <a:uLnTx/>
              <a:uFillTx/>
              <a:latin typeface="Arial" charset="0"/>
              <a:ea typeface="+mn-ea"/>
              <a:cs typeface="Arial" charset="0"/>
            </a:endParaRPr>
          </a:p>
          <a:p>
            <a:pPr marL="457200" marR="0" lvl="1" indent="0" algn="l" defTabSz="914400" rtl="0" eaLnBrk="1" fontAlgn="base" latinLnBrk="0" hangingPunct="1">
              <a:lnSpc>
                <a:spcPct val="100000"/>
              </a:lnSpc>
              <a:spcBef>
                <a:spcPct val="0"/>
              </a:spcBef>
              <a:spcAft>
                <a:spcPct val="0"/>
              </a:spcAft>
              <a:buClrTx/>
              <a:buSzTx/>
              <a:buFontTx/>
              <a:buNone/>
              <a:tabLst/>
              <a:defRPr/>
            </a:pPr>
            <a:r>
              <a:rPr kumimoji="0" lang="fr-FR" sz="2000" b="0" i="0" u="none" strike="noStrike" kern="1200" cap="none" spc="0" normalizeH="0" baseline="0" noProof="0" dirty="0" err="1" smtClean="0">
                <a:ln>
                  <a:noFill/>
                </a:ln>
                <a:solidFill>
                  <a:schemeClr val="tx1">
                    <a:lumMod val="65000"/>
                    <a:lumOff val="35000"/>
                  </a:schemeClr>
                </a:solidFill>
                <a:effectLst/>
                <a:uLnTx/>
                <a:uFillTx/>
                <a:latin typeface="Arial" charset="0"/>
                <a:ea typeface="+mn-ea"/>
                <a:cs typeface="Arial" charset="0"/>
              </a:rPr>
              <a:t>Nesting</a:t>
            </a:r>
            <a:r>
              <a:rPr kumimoji="0" lang="fr-FR" sz="2000" b="0" i="0" u="none" strike="noStrike" kern="1200" cap="none" spc="0" normalizeH="0" baseline="0" noProof="0" dirty="0" smtClean="0">
                <a:ln>
                  <a:noFill/>
                </a:ln>
                <a:solidFill>
                  <a:schemeClr val="tx1">
                    <a:lumMod val="65000"/>
                    <a:lumOff val="35000"/>
                  </a:schemeClr>
                </a:solidFill>
                <a:effectLst/>
                <a:uLnTx/>
                <a:uFillTx/>
                <a:latin typeface="Arial" charset="0"/>
                <a:ea typeface="+mn-ea"/>
                <a:cs typeface="Arial" charset="0"/>
              </a:rPr>
              <a:t> </a:t>
            </a:r>
            <a:r>
              <a:rPr kumimoji="0" lang="fr-FR" sz="2000" b="0" i="0" u="none" strike="noStrike" kern="1200" cap="none" spc="0" normalizeH="0" baseline="0" noProof="0" dirty="0" err="1" smtClean="0">
                <a:ln>
                  <a:noFill/>
                </a:ln>
                <a:solidFill>
                  <a:schemeClr val="tx1">
                    <a:lumMod val="65000"/>
                    <a:lumOff val="35000"/>
                  </a:schemeClr>
                </a:solidFill>
                <a:effectLst/>
                <a:uLnTx/>
                <a:uFillTx/>
                <a:latin typeface="Arial" charset="0"/>
                <a:ea typeface="+mn-ea"/>
                <a:cs typeface="Arial" charset="0"/>
              </a:rPr>
              <a:t>females</a:t>
            </a:r>
            <a:r>
              <a:rPr kumimoji="0" lang="fr-FR" sz="2000" b="0" i="0" u="none" strike="noStrike" kern="1200" cap="none" spc="0" normalizeH="0" baseline="0" noProof="0" dirty="0" smtClean="0">
                <a:ln>
                  <a:noFill/>
                </a:ln>
                <a:solidFill>
                  <a:schemeClr val="tx1">
                    <a:lumMod val="65000"/>
                    <a:lumOff val="35000"/>
                  </a:schemeClr>
                </a:solidFill>
                <a:effectLst/>
                <a:uLnTx/>
                <a:uFillTx/>
                <a:latin typeface="Arial" charset="0"/>
                <a:ea typeface="+mn-ea"/>
                <a:cs typeface="Arial" charset="0"/>
              </a:rPr>
              <a:t> </a:t>
            </a:r>
            <a:r>
              <a:rPr kumimoji="0" lang="fr-FR" sz="2000" b="0" i="0" u="none" strike="noStrike" kern="1200" cap="none" spc="0" normalizeH="0" baseline="0" noProof="0" dirty="0" err="1" smtClean="0">
                <a:ln>
                  <a:noFill/>
                </a:ln>
                <a:solidFill>
                  <a:schemeClr val="tx1">
                    <a:lumMod val="65000"/>
                    <a:lumOff val="35000"/>
                  </a:schemeClr>
                </a:solidFill>
                <a:effectLst/>
                <a:uLnTx/>
                <a:uFillTx/>
                <a:latin typeface="Arial" charset="0"/>
                <a:ea typeface="+mn-ea"/>
                <a:cs typeface="Arial" charset="0"/>
              </a:rPr>
              <a:t>individual</a:t>
            </a:r>
            <a:r>
              <a:rPr kumimoji="0" lang="fr-FR" sz="2000" b="0" i="0" u="none" strike="noStrike" kern="1200" cap="none" spc="0" normalizeH="0" baseline="0" noProof="0" dirty="0" smtClean="0">
                <a:ln>
                  <a:noFill/>
                </a:ln>
                <a:solidFill>
                  <a:schemeClr val="tx1">
                    <a:lumMod val="65000"/>
                    <a:lumOff val="35000"/>
                  </a:schemeClr>
                </a:solidFill>
                <a:effectLst/>
                <a:uLnTx/>
                <a:uFillTx/>
                <a:latin typeface="Arial" charset="0"/>
                <a:ea typeface="+mn-ea"/>
                <a:cs typeface="Arial" charset="0"/>
              </a:rPr>
              <a:t> </a:t>
            </a:r>
            <a:r>
              <a:rPr kumimoji="0" lang="fr-FR" sz="2000" b="0" i="0" u="none" strike="noStrike" kern="1200" cap="none" spc="0" normalizeH="0" baseline="0" noProof="0" dirty="0" err="1" smtClean="0">
                <a:ln>
                  <a:noFill/>
                </a:ln>
                <a:solidFill>
                  <a:schemeClr val="tx1">
                    <a:lumMod val="65000"/>
                    <a:lumOff val="35000"/>
                  </a:schemeClr>
                </a:solidFill>
                <a:effectLst/>
                <a:uLnTx/>
                <a:uFillTx/>
                <a:latin typeface="Arial" charset="0"/>
                <a:ea typeface="+mn-ea"/>
                <a:cs typeface="Arial" charset="0"/>
              </a:rPr>
              <a:t>tagging</a:t>
            </a:r>
            <a:r>
              <a:rPr kumimoji="0" lang="fr-FR" sz="2000" b="0" i="0" u="none" strike="noStrike" kern="1200" cap="none" spc="0" normalizeH="0" baseline="0" noProof="0" dirty="0" smtClean="0">
                <a:ln>
                  <a:noFill/>
                </a:ln>
                <a:solidFill>
                  <a:schemeClr val="tx1">
                    <a:lumMod val="65000"/>
                    <a:lumOff val="35000"/>
                  </a:schemeClr>
                </a:solidFill>
                <a:effectLst/>
                <a:uLnTx/>
                <a:uFillTx/>
                <a:latin typeface="Arial" charset="0"/>
                <a:ea typeface="+mn-ea"/>
                <a:cs typeface="Arial" charset="0"/>
              </a:rPr>
              <a:t> </a:t>
            </a:r>
            <a:r>
              <a:rPr kumimoji="0" lang="fr-FR" sz="2000" b="0" i="0" u="none" strike="noStrike" kern="1200" cap="none" spc="0" normalizeH="0" baseline="0" noProof="0" dirty="0" err="1" smtClean="0">
                <a:ln>
                  <a:noFill/>
                </a:ln>
                <a:solidFill>
                  <a:schemeClr val="tx1">
                    <a:lumMod val="65000"/>
                    <a:lumOff val="35000"/>
                  </a:schemeClr>
                </a:solidFill>
                <a:effectLst/>
                <a:uLnTx/>
                <a:uFillTx/>
                <a:latin typeface="Arial" charset="0"/>
                <a:ea typeface="+mn-ea"/>
                <a:cs typeface="Arial" charset="0"/>
              </a:rPr>
              <a:t>each</a:t>
            </a:r>
            <a:r>
              <a:rPr kumimoji="0" lang="fr-FR" sz="2000" b="0" i="0" u="none" strike="noStrike" kern="1200" cap="none" spc="0" normalizeH="0" baseline="0" noProof="0" dirty="0" smtClean="0">
                <a:ln>
                  <a:noFill/>
                </a:ln>
                <a:solidFill>
                  <a:schemeClr val="tx1">
                    <a:lumMod val="65000"/>
                    <a:lumOff val="35000"/>
                  </a:schemeClr>
                </a:solidFill>
                <a:effectLst/>
                <a:uLnTx/>
                <a:uFillTx/>
                <a:latin typeface="Arial" charset="0"/>
                <a:ea typeface="+mn-ea"/>
                <a:cs typeface="Arial" charset="0"/>
              </a:rPr>
              <a:t> </a:t>
            </a:r>
            <a:r>
              <a:rPr kumimoji="0" lang="fr-FR" sz="2000" b="0" i="0" u="none" strike="noStrike" kern="1200" cap="none" spc="0" normalizeH="0" baseline="0" noProof="0" dirty="0" err="1" smtClean="0">
                <a:ln>
                  <a:noFill/>
                </a:ln>
                <a:solidFill>
                  <a:schemeClr val="tx1">
                    <a:lumMod val="65000"/>
                    <a:lumOff val="35000"/>
                  </a:schemeClr>
                </a:solidFill>
                <a:effectLst/>
                <a:uLnTx/>
                <a:uFillTx/>
                <a:latin typeface="Arial" charset="0"/>
                <a:ea typeface="+mn-ea"/>
                <a:cs typeface="Arial" charset="0"/>
              </a:rPr>
              <a:t>year</a:t>
            </a:r>
            <a:endParaRPr kumimoji="0" lang="fr-FR" sz="2000" b="0" i="0" u="none" strike="noStrike" kern="1200" cap="none" spc="0" normalizeH="0" baseline="0" noProof="0" dirty="0" smtClean="0">
              <a:ln>
                <a:noFill/>
              </a:ln>
              <a:solidFill>
                <a:schemeClr val="tx1">
                  <a:lumMod val="65000"/>
                  <a:lumOff val="35000"/>
                </a:schemeClr>
              </a:solidFill>
              <a:effectLst/>
              <a:uLnTx/>
              <a:uFillTx/>
              <a:latin typeface="Arial" charset="0"/>
              <a:ea typeface="+mn-ea"/>
              <a:cs typeface="Arial" charset="0"/>
            </a:endParaRPr>
          </a:p>
        </p:txBody>
      </p:sp>
      <p:sp>
        <p:nvSpPr>
          <p:cNvPr id="26" name="ZoneTexte 25"/>
          <p:cNvSpPr txBox="1"/>
          <p:nvPr/>
        </p:nvSpPr>
        <p:spPr>
          <a:xfrm>
            <a:off x="218909" y="5077000"/>
            <a:ext cx="8529553" cy="40011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2000" b="1" i="0" u="none" strike="noStrike" kern="1200" cap="none" spc="0" normalizeH="0" baseline="0" noProof="0" dirty="0" err="1" smtClean="0">
                <a:ln>
                  <a:noFill/>
                </a:ln>
                <a:solidFill>
                  <a:prstClr val="white"/>
                </a:solidFill>
                <a:effectLst/>
                <a:uLnTx/>
                <a:uFillTx/>
                <a:latin typeface="Arial" charset="0"/>
                <a:ea typeface="+mn-ea"/>
                <a:cs typeface="Arial" charset="0"/>
              </a:rPr>
              <a:t>Priorit</a:t>
            </a:r>
            <a:r>
              <a:rPr kumimoji="0" lang="fr-FR" sz="2000" b="1" i="0" u="none" strike="noStrike" kern="1200" cap="none" spc="0" normalizeH="0" baseline="0" noProof="0" dirty="0" smtClean="0">
                <a:ln>
                  <a:noFill/>
                </a:ln>
                <a:solidFill>
                  <a:prstClr val="white"/>
                </a:solidFill>
                <a:effectLst/>
                <a:uLnTx/>
                <a:uFillTx/>
                <a:latin typeface="Arial" charset="0"/>
                <a:ea typeface="+mn-ea"/>
                <a:cs typeface="Arial" charset="0"/>
              </a:rPr>
              <a:t>y #1. </a:t>
            </a:r>
            <a:r>
              <a:rPr kumimoji="0" lang="fr-FR" sz="2000" b="1" i="0" u="none" strike="noStrike" kern="1200" cap="none" spc="0" normalizeH="0" baseline="0" noProof="0" dirty="0" err="1" smtClean="0">
                <a:ln>
                  <a:noFill/>
                </a:ln>
                <a:solidFill>
                  <a:prstClr val="white"/>
                </a:solidFill>
                <a:effectLst/>
                <a:uLnTx/>
                <a:uFillTx/>
                <a:latin typeface="Arial" charset="0"/>
                <a:ea typeface="+mn-ea"/>
                <a:cs typeface="Arial" charset="0"/>
              </a:rPr>
              <a:t>Identifying</a:t>
            </a:r>
            <a:r>
              <a:rPr kumimoji="0" lang="fr-FR" sz="2000" b="1" i="0" u="none" strike="noStrike" kern="1200" cap="none" spc="0" normalizeH="0" baseline="0" noProof="0" dirty="0" smtClean="0">
                <a:ln>
                  <a:noFill/>
                </a:ln>
                <a:solidFill>
                  <a:prstClr val="white"/>
                </a:solidFill>
                <a:effectLst/>
                <a:uLnTx/>
                <a:uFillTx/>
                <a:latin typeface="Arial" charset="0"/>
                <a:ea typeface="+mn-ea"/>
                <a:cs typeface="Arial" charset="0"/>
              </a:rPr>
              <a:t> and </a:t>
            </a:r>
            <a:r>
              <a:rPr kumimoji="0" lang="fr-FR" sz="2000" b="1" i="0" u="none" strike="noStrike" kern="1200" cap="none" spc="0" normalizeH="0" baseline="0" noProof="0" dirty="0" err="1" smtClean="0">
                <a:ln>
                  <a:noFill/>
                </a:ln>
                <a:solidFill>
                  <a:prstClr val="white"/>
                </a:solidFill>
                <a:effectLst/>
                <a:uLnTx/>
                <a:uFillTx/>
                <a:latin typeface="Arial" charset="0"/>
                <a:ea typeface="+mn-ea"/>
                <a:cs typeface="Arial" charset="0"/>
              </a:rPr>
              <a:t>quantifying</a:t>
            </a:r>
            <a:r>
              <a:rPr kumimoji="0" lang="fr-FR" sz="2000" b="1" i="0" u="none" strike="noStrike" kern="1200" cap="none" spc="0" normalizeH="0" baseline="0" noProof="0" dirty="0" smtClean="0">
                <a:ln>
                  <a:noFill/>
                </a:ln>
                <a:solidFill>
                  <a:prstClr val="white"/>
                </a:solidFill>
                <a:effectLst/>
                <a:uLnTx/>
                <a:uFillTx/>
                <a:latin typeface="Arial" charset="0"/>
                <a:ea typeface="+mn-ea"/>
                <a:cs typeface="Arial" charset="0"/>
              </a:rPr>
              <a:t> the </a:t>
            </a:r>
            <a:r>
              <a:rPr kumimoji="0" lang="fr-FR" sz="2000" b="1" i="0" u="none" strike="noStrike" kern="1200" cap="none" spc="0" normalizeH="0" baseline="0" noProof="0" dirty="0" err="1" smtClean="0">
                <a:ln>
                  <a:noFill/>
                </a:ln>
                <a:solidFill>
                  <a:prstClr val="white"/>
                </a:solidFill>
                <a:effectLst/>
                <a:uLnTx/>
                <a:uFillTx/>
                <a:latin typeface="Arial" charset="0"/>
                <a:ea typeface="+mn-ea"/>
                <a:cs typeface="Arial" charset="0"/>
              </a:rPr>
              <a:t>threats</a:t>
            </a:r>
            <a:r>
              <a:rPr kumimoji="0" lang="fr-FR" sz="2000" b="1" i="0" u="none" strike="noStrike" kern="1200" cap="none" spc="0" normalizeH="0" baseline="0" noProof="0" dirty="0" smtClean="0">
                <a:ln>
                  <a:noFill/>
                </a:ln>
                <a:solidFill>
                  <a:prstClr val="white"/>
                </a:solidFill>
                <a:effectLst/>
                <a:uLnTx/>
                <a:uFillTx/>
                <a:latin typeface="Arial" charset="0"/>
                <a:ea typeface="+mn-ea"/>
                <a:cs typeface="Arial" charset="0"/>
              </a:rPr>
              <a:t> to the populations:</a:t>
            </a:r>
          </a:p>
        </p:txBody>
      </p:sp>
      <p:sp>
        <p:nvSpPr>
          <p:cNvPr id="27" name="ZoneTexte 26"/>
          <p:cNvSpPr txBox="1"/>
          <p:nvPr/>
        </p:nvSpPr>
        <p:spPr>
          <a:xfrm>
            <a:off x="-252536" y="5365665"/>
            <a:ext cx="9305149" cy="1015663"/>
          </a:xfrm>
          <a:prstGeom prst="rect">
            <a:avLst/>
          </a:prstGeom>
          <a:noFill/>
        </p:spPr>
        <p:txBody>
          <a:bodyPr wrap="square" rtlCol="0">
            <a:spAutoFit/>
          </a:bodyPr>
          <a:lstStyle/>
          <a:p>
            <a:pPr marL="457200" marR="0" lvl="1" indent="0" algn="l" defTabSz="914400" rtl="0" eaLnBrk="1" fontAlgn="base" latinLnBrk="0" hangingPunct="1">
              <a:lnSpc>
                <a:spcPct val="100000"/>
              </a:lnSpc>
              <a:spcBef>
                <a:spcPct val="0"/>
              </a:spcBef>
              <a:spcAft>
                <a:spcPct val="0"/>
              </a:spcAft>
              <a:buClrTx/>
              <a:buSzTx/>
              <a:buFontTx/>
              <a:buNone/>
              <a:tabLst/>
              <a:defRPr/>
            </a:pPr>
            <a:r>
              <a:rPr kumimoji="0" lang="fr-FR" sz="2000" b="0" i="0" u="none" strike="noStrike" kern="1200" cap="none" spc="0" normalizeH="0" baseline="0" noProof="0" dirty="0" smtClean="0">
                <a:ln>
                  <a:noFill/>
                </a:ln>
                <a:solidFill>
                  <a:prstClr val="white"/>
                </a:solidFill>
                <a:effectLst/>
                <a:uLnTx/>
                <a:uFillTx/>
                <a:latin typeface="Arial" charset="0"/>
                <a:ea typeface="+mn-ea"/>
                <a:cs typeface="Arial" charset="0"/>
              </a:rPr>
              <a:t>	</a:t>
            </a:r>
            <a:r>
              <a:rPr kumimoji="0" lang="fr-FR" sz="2000" b="0" i="0" u="none" strike="noStrike" kern="1200" cap="none" spc="0" normalizeH="0" baseline="0" noProof="0" dirty="0" err="1" smtClean="0">
                <a:ln>
                  <a:noFill/>
                </a:ln>
                <a:solidFill>
                  <a:prstClr val="white"/>
                </a:solidFill>
                <a:effectLst/>
                <a:uLnTx/>
                <a:uFillTx/>
                <a:latin typeface="Arial" charset="0"/>
                <a:ea typeface="+mn-ea"/>
                <a:cs typeface="Arial" charset="0"/>
              </a:rPr>
              <a:t>Localizing</a:t>
            </a:r>
            <a:r>
              <a:rPr kumimoji="0" lang="fr-FR" sz="2000" b="0" i="0" u="none" strike="noStrike" kern="1200" cap="none" spc="0" normalizeH="0" baseline="0" noProof="0" dirty="0" smtClean="0">
                <a:ln>
                  <a:noFill/>
                </a:ln>
                <a:solidFill>
                  <a:prstClr val="white"/>
                </a:solidFill>
                <a:effectLst/>
                <a:uLnTx/>
                <a:uFillTx/>
                <a:latin typeface="Arial" charset="0"/>
                <a:ea typeface="+mn-ea"/>
                <a:cs typeface="Arial" charset="0"/>
              </a:rPr>
              <a:t> the routes of the </a:t>
            </a:r>
            <a:r>
              <a:rPr kumimoji="0" lang="fr-FR" sz="20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Arial" charset="0"/>
                <a:ea typeface="+mn-ea"/>
                <a:cs typeface="Arial" charset="0"/>
              </a:rPr>
              <a:t>♀</a:t>
            </a:r>
            <a:r>
              <a:rPr kumimoji="0" lang="fr-FR" sz="2000" b="0" i="0" u="none" strike="noStrike" kern="1200" cap="none" spc="0" normalizeH="0" baseline="0" noProof="0" dirty="0" smtClean="0">
                <a:ln>
                  <a:noFill/>
                </a:ln>
                <a:solidFill>
                  <a:prstClr val="white"/>
                </a:solidFill>
                <a:effectLst/>
                <a:uLnTx/>
                <a:uFillTx/>
                <a:latin typeface="Arial" charset="0"/>
                <a:ea typeface="+mn-ea"/>
                <a:cs typeface="Arial" charset="0"/>
              </a:rPr>
              <a:t> </a:t>
            </a:r>
            <a:r>
              <a:rPr kumimoji="0" lang="fr-FR" sz="2000" b="0" i="0" u="none" strike="noStrike" kern="1200" cap="none" spc="0" normalizeH="0" baseline="0" noProof="0" dirty="0" err="1" smtClean="0">
                <a:ln>
                  <a:noFill/>
                </a:ln>
                <a:solidFill>
                  <a:prstClr val="white"/>
                </a:solidFill>
                <a:effectLst/>
                <a:uLnTx/>
                <a:uFillTx/>
                <a:latin typeface="Arial" charset="0"/>
                <a:ea typeface="+mn-ea"/>
                <a:cs typeface="Arial" charset="0"/>
              </a:rPr>
              <a:t>adults</a:t>
            </a:r>
            <a:r>
              <a:rPr kumimoji="0" lang="fr-FR" sz="2000" b="0" i="0" u="none" strike="noStrike" kern="1200" cap="none" spc="0" normalizeH="0" baseline="0" noProof="0" dirty="0" smtClean="0">
                <a:ln>
                  <a:noFill/>
                </a:ln>
                <a:solidFill>
                  <a:prstClr val="white"/>
                </a:solidFill>
                <a:effectLst/>
                <a:uLnTx/>
                <a:uFillTx/>
                <a:latin typeface="Arial" charset="0"/>
                <a:ea typeface="+mn-ea"/>
                <a:cs typeface="Arial" charset="0"/>
              </a:rPr>
              <a:t> </a:t>
            </a:r>
            <a:r>
              <a:rPr kumimoji="0" lang="fr-FR" sz="2000" b="0" i="0" u="none" strike="noStrike" kern="1200" cap="none" spc="0" normalizeH="0" baseline="0" noProof="0" dirty="0" err="1" smtClean="0">
                <a:ln>
                  <a:noFill/>
                </a:ln>
                <a:solidFill>
                  <a:prstClr val="white"/>
                </a:solidFill>
                <a:effectLst/>
                <a:uLnTx/>
                <a:uFillTx/>
                <a:latin typeface="Arial" charset="0"/>
                <a:ea typeface="+mn-ea"/>
                <a:cs typeface="Arial" charset="0"/>
              </a:rPr>
              <a:t>during</a:t>
            </a:r>
            <a:r>
              <a:rPr kumimoji="0" lang="fr-FR" sz="2000" b="0" i="0" u="none" strike="noStrike" kern="1200" cap="none" spc="0" normalizeH="0" baseline="0" noProof="0" dirty="0" smtClean="0">
                <a:ln>
                  <a:noFill/>
                </a:ln>
                <a:solidFill>
                  <a:prstClr val="white"/>
                </a:solidFill>
                <a:effectLst/>
                <a:uLnTx/>
                <a:uFillTx/>
                <a:latin typeface="Arial" charset="0"/>
                <a:ea typeface="+mn-ea"/>
                <a:cs typeface="Arial" charset="0"/>
              </a:rPr>
              <a:t> the </a:t>
            </a:r>
            <a:r>
              <a:rPr kumimoji="0" lang="fr-FR" sz="2000" b="0" i="0" u="none" strike="noStrike" kern="1200" cap="none" spc="0" normalizeH="0" baseline="0" noProof="0" dirty="0" err="1" smtClean="0">
                <a:ln>
                  <a:noFill/>
                </a:ln>
                <a:solidFill>
                  <a:prstClr val="white"/>
                </a:solidFill>
                <a:effectLst/>
                <a:uLnTx/>
                <a:uFillTx/>
                <a:latin typeface="Arial" charset="0"/>
                <a:ea typeface="+mn-ea"/>
                <a:cs typeface="Arial" charset="0"/>
              </a:rPr>
              <a:t>nesting</a:t>
            </a:r>
            <a:r>
              <a:rPr kumimoji="0" lang="fr-FR" sz="2000" b="0" i="0" u="none" strike="noStrike" kern="1200" cap="none" spc="0" normalizeH="0" baseline="0" noProof="0" dirty="0" smtClean="0">
                <a:ln>
                  <a:noFill/>
                </a:ln>
                <a:solidFill>
                  <a:prstClr val="white"/>
                </a:solidFill>
                <a:effectLst/>
                <a:uLnTx/>
                <a:uFillTx/>
                <a:latin typeface="Arial" charset="0"/>
                <a:ea typeface="+mn-ea"/>
                <a:cs typeface="Arial" charset="0"/>
              </a:rPr>
              <a:t> </a:t>
            </a:r>
            <a:r>
              <a:rPr kumimoji="0" lang="fr-FR" sz="2000" b="0" i="0" u="none" strike="noStrike" kern="1200" cap="none" spc="0" normalizeH="0" baseline="0" noProof="0" dirty="0" err="1" smtClean="0">
                <a:ln>
                  <a:noFill/>
                </a:ln>
                <a:solidFill>
                  <a:prstClr val="white"/>
                </a:solidFill>
                <a:effectLst/>
                <a:uLnTx/>
                <a:uFillTx/>
                <a:latin typeface="Arial" charset="0"/>
                <a:ea typeface="+mn-ea"/>
                <a:cs typeface="Arial" charset="0"/>
              </a:rPr>
              <a:t>season</a:t>
            </a:r>
            <a:r>
              <a:rPr kumimoji="0" lang="fr-FR" sz="2000" b="0" i="0" u="none" strike="noStrike" kern="1200" cap="none" spc="0" normalizeH="0" baseline="0" noProof="0" dirty="0" smtClean="0">
                <a:ln>
                  <a:noFill/>
                </a:ln>
                <a:solidFill>
                  <a:prstClr val="white"/>
                </a:solidFill>
                <a:effectLst/>
                <a:uLnTx/>
                <a:uFillTx/>
                <a:latin typeface="Arial" charset="0"/>
                <a:ea typeface="+mn-ea"/>
                <a:cs typeface="Arial" charset="0"/>
              </a:rPr>
              <a:t>.</a:t>
            </a:r>
          </a:p>
          <a:p>
            <a:pPr marL="457200" marR="0" lvl="1" indent="0" algn="l" defTabSz="914400" rtl="0" eaLnBrk="1" fontAlgn="base" latinLnBrk="0" hangingPunct="1">
              <a:lnSpc>
                <a:spcPct val="100000"/>
              </a:lnSpc>
              <a:spcBef>
                <a:spcPct val="0"/>
              </a:spcBef>
              <a:spcAft>
                <a:spcPct val="0"/>
              </a:spcAft>
              <a:buClrTx/>
              <a:buSzTx/>
              <a:buFontTx/>
              <a:buNone/>
              <a:tabLst/>
              <a:defRPr/>
            </a:pPr>
            <a:r>
              <a:rPr kumimoji="0" lang="fr-FR" sz="2000" b="0" i="0" u="none" strike="noStrike" kern="1200" cap="none" spc="0" normalizeH="0" baseline="0" noProof="0" dirty="0" smtClean="0">
                <a:ln>
                  <a:noFill/>
                </a:ln>
                <a:solidFill>
                  <a:prstClr val="white"/>
                </a:solidFill>
                <a:effectLst/>
                <a:uLnTx/>
                <a:uFillTx/>
                <a:latin typeface="Arial" charset="0"/>
                <a:ea typeface="+mn-ea"/>
                <a:cs typeface="Arial" charset="0"/>
              </a:rPr>
              <a:t>	Interaction </a:t>
            </a:r>
            <a:r>
              <a:rPr kumimoji="0" lang="fr-FR" sz="2000" b="0" i="0" u="none" strike="noStrike" kern="1200" cap="none" spc="0" normalizeH="0" baseline="0" noProof="0" dirty="0" err="1" smtClean="0">
                <a:ln>
                  <a:noFill/>
                </a:ln>
                <a:solidFill>
                  <a:prstClr val="white"/>
                </a:solidFill>
                <a:effectLst/>
                <a:uLnTx/>
                <a:uFillTx/>
                <a:latin typeface="Arial" charset="0"/>
                <a:ea typeface="+mn-ea"/>
                <a:cs typeface="Arial" charset="0"/>
              </a:rPr>
              <a:t>between</a:t>
            </a:r>
            <a:r>
              <a:rPr kumimoji="0" lang="fr-FR" sz="2000" b="0" i="0" u="none" strike="noStrike" kern="1200" cap="none" spc="0" normalizeH="0" baseline="0" noProof="0" dirty="0" smtClean="0">
                <a:ln>
                  <a:noFill/>
                </a:ln>
                <a:solidFill>
                  <a:prstClr val="white"/>
                </a:solidFill>
                <a:effectLst/>
                <a:uLnTx/>
                <a:uFillTx/>
                <a:latin typeface="Arial" charset="0"/>
                <a:ea typeface="+mn-ea"/>
                <a:cs typeface="Arial" charset="0"/>
              </a:rPr>
              <a:t> </a:t>
            </a:r>
            <a:r>
              <a:rPr kumimoji="0" lang="fr-FR" sz="2000" b="0" i="0" u="none" strike="noStrike" kern="1200" cap="none" spc="0" normalizeH="0" baseline="0" noProof="0" dirty="0" err="1" smtClean="0">
                <a:ln>
                  <a:noFill/>
                </a:ln>
                <a:solidFill>
                  <a:prstClr val="white"/>
                </a:solidFill>
                <a:effectLst/>
                <a:uLnTx/>
                <a:uFillTx/>
                <a:latin typeface="Arial" charset="0"/>
                <a:ea typeface="+mn-ea"/>
                <a:cs typeface="Arial" charset="0"/>
              </a:rPr>
              <a:t>adults</a:t>
            </a:r>
            <a:r>
              <a:rPr kumimoji="0" lang="fr-FR" sz="2000" b="0" i="0" u="none" strike="noStrike" kern="1200" cap="none" spc="0" normalizeH="0" baseline="0" noProof="0" dirty="0" smtClean="0">
                <a:ln>
                  <a:noFill/>
                </a:ln>
                <a:solidFill>
                  <a:prstClr val="white"/>
                </a:solidFill>
                <a:effectLst/>
                <a:uLnTx/>
                <a:uFillTx/>
                <a:latin typeface="Arial" charset="0"/>
                <a:ea typeface="+mn-ea"/>
                <a:cs typeface="Arial" charset="0"/>
              </a:rPr>
              <a:t> and </a:t>
            </a:r>
            <a:r>
              <a:rPr kumimoji="0" lang="fr-FR" sz="2000" b="0" i="0" u="none" strike="noStrike" kern="1200" cap="none" spc="0" normalizeH="0" baseline="0" noProof="0" dirty="0" err="1" smtClean="0">
                <a:ln>
                  <a:noFill/>
                </a:ln>
                <a:solidFill>
                  <a:prstClr val="white"/>
                </a:solidFill>
                <a:effectLst/>
                <a:uLnTx/>
                <a:uFillTx/>
                <a:latin typeface="Arial" charset="0"/>
                <a:ea typeface="+mn-ea"/>
                <a:cs typeface="Arial" charset="0"/>
              </a:rPr>
              <a:t>illegal</a:t>
            </a:r>
            <a:r>
              <a:rPr kumimoji="0" lang="fr-FR" sz="2000" b="0" i="0" u="none" strike="noStrike" kern="1200" cap="none" spc="0" normalizeH="0" baseline="0" noProof="0" dirty="0" smtClean="0">
                <a:ln>
                  <a:noFill/>
                </a:ln>
                <a:solidFill>
                  <a:prstClr val="white"/>
                </a:solidFill>
                <a:effectLst/>
                <a:uLnTx/>
                <a:uFillTx/>
                <a:latin typeface="Arial" charset="0"/>
                <a:ea typeface="+mn-ea"/>
                <a:cs typeface="Arial" charset="0"/>
              </a:rPr>
              <a:t> </a:t>
            </a:r>
            <a:r>
              <a:rPr kumimoji="0" lang="fr-FR" sz="2000" b="0" i="0" u="none" strike="noStrike" kern="1200" cap="none" spc="0" normalizeH="0" baseline="0" noProof="0" dirty="0" err="1" smtClean="0">
                <a:ln>
                  <a:noFill/>
                </a:ln>
                <a:solidFill>
                  <a:prstClr val="white"/>
                </a:solidFill>
                <a:effectLst/>
                <a:uLnTx/>
                <a:uFillTx/>
                <a:latin typeface="Arial" charset="0"/>
                <a:ea typeface="+mn-ea"/>
                <a:cs typeface="Arial" charset="0"/>
              </a:rPr>
              <a:t>fishing</a:t>
            </a:r>
            <a:r>
              <a:rPr kumimoji="0" lang="fr-FR" sz="2000" b="0" i="0" u="none" strike="noStrike" kern="1200" cap="none" spc="0" normalizeH="0" baseline="0" noProof="0" dirty="0" smtClean="0">
                <a:ln>
                  <a:noFill/>
                </a:ln>
                <a:solidFill>
                  <a:prstClr val="white"/>
                </a:solidFill>
                <a:effectLst/>
                <a:uLnTx/>
                <a:uFillTx/>
                <a:latin typeface="Arial" charset="0"/>
                <a:ea typeface="+mn-ea"/>
                <a:cs typeface="Arial" charset="0"/>
              </a:rPr>
              <a:t>.</a:t>
            </a:r>
          </a:p>
          <a:p>
            <a:pPr marL="457200" marR="0" lvl="1" indent="0" algn="l" defTabSz="914400" rtl="0" eaLnBrk="1" fontAlgn="base" latinLnBrk="0" hangingPunct="1">
              <a:lnSpc>
                <a:spcPct val="100000"/>
              </a:lnSpc>
              <a:spcBef>
                <a:spcPct val="0"/>
              </a:spcBef>
              <a:spcAft>
                <a:spcPct val="0"/>
              </a:spcAft>
              <a:buClrTx/>
              <a:buSzTx/>
              <a:buFontTx/>
              <a:buNone/>
              <a:tabLst/>
              <a:defRPr/>
            </a:pPr>
            <a:r>
              <a:rPr kumimoji="0" lang="fr-FR" sz="2000" b="0" i="0" u="none" strike="noStrike" kern="1200" cap="none" spc="0" normalizeH="0" baseline="0" noProof="0" dirty="0" smtClean="0">
                <a:ln>
                  <a:noFill/>
                </a:ln>
                <a:solidFill>
                  <a:prstClr val="white"/>
                </a:solidFill>
                <a:effectLst/>
                <a:uLnTx/>
                <a:uFillTx/>
                <a:latin typeface="Arial" charset="0"/>
                <a:ea typeface="+mn-ea"/>
                <a:cs typeface="Arial" charset="0"/>
              </a:rPr>
              <a:t>	––––––––––––––––––––––––– </a:t>
            </a:r>
            <a:r>
              <a:rPr kumimoji="0" lang="fr-FR" sz="2000" b="0" i="0" u="none" strike="noStrike" kern="1200" cap="none" spc="0" normalizeH="0" baseline="0" noProof="0" dirty="0" err="1" smtClean="0">
                <a:ln>
                  <a:noFill/>
                </a:ln>
                <a:solidFill>
                  <a:prstClr val="white"/>
                </a:solidFill>
                <a:effectLst/>
                <a:uLnTx/>
                <a:uFillTx/>
                <a:latin typeface="Arial" charset="0"/>
                <a:ea typeface="+mn-ea"/>
                <a:cs typeface="Arial" charset="0"/>
              </a:rPr>
              <a:t>legal</a:t>
            </a:r>
            <a:r>
              <a:rPr kumimoji="0" lang="fr-FR" sz="2000" b="0" i="0" u="none" strike="noStrike" kern="1200" cap="none" spc="0" normalizeH="0" baseline="0" noProof="0" dirty="0" smtClean="0">
                <a:ln>
                  <a:noFill/>
                </a:ln>
                <a:solidFill>
                  <a:prstClr val="white"/>
                </a:solidFill>
                <a:effectLst/>
                <a:uLnTx/>
                <a:uFillTx/>
                <a:latin typeface="Arial" charset="0"/>
                <a:ea typeface="+mn-ea"/>
                <a:cs typeface="Arial" charset="0"/>
              </a:rPr>
              <a:t> </a:t>
            </a:r>
            <a:r>
              <a:rPr kumimoji="0" lang="fr-FR" sz="2000" b="0" i="0" u="none" strike="noStrike" kern="1200" cap="none" spc="0" normalizeH="0" baseline="0" noProof="0" dirty="0" err="1" smtClean="0">
                <a:ln>
                  <a:noFill/>
                </a:ln>
                <a:solidFill>
                  <a:prstClr val="white"/>
                </a:solidFill>
                <a:effectLst/>
                <a:uLnTx/>
                <a:uFillTx/>
                <a:latin typeface="Arial" charset="0"/>
                <a:ea typeface="+mn-ea"/>
                <a:cs typeface="Arial" charset="0"/>
              </a:rPr>
              <a:t>fishing</a:t>
            </a:r>
            <a:r>
              <a:rPr kumimoji="0" lang="fr-FR" sz="2000" b="0" i="0" u="none" strike="noStrike" kern="1200" cap="none" spc="0" normalizeH="0" baseline="0" noProof="0" dirty="0" smtClean="0">
                <a:ln>
                  <a:noFill/>
                </a:ln>
                <a:solidFill>
                  <a:prstClr val="white"/>
                </a:solidFill>
                <a:effectLst/>
                <a:uLnTx/>
                <a:uFillTx/>
                <a:latin typeface="Arial" charset="0"/>
                <a:ea typeface="+mn-ea"/>
                <a:cs typeface="Arial" charset="0"/>
              </a:rPr>
              <a:t>.</a:t>
            </a:r>
          </a:p>
        </p:txBody>
      </p:sp>
      <p:sp>
        <p:nvSpPr>
          <p:cNvPr id="2" name="Rectangle 1"/>
          <p:cNvSpPr/>
          <p:nvPr/>
        </p:nvSpPr>
        <p:spPr>
          <a:xfrm>
            <a:off x="1" y="400110"/>
            <a:ext cx="9107486" cy="2927265"/>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59091871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2" name="Picture 5"/>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 y="6742508"/>
            <a:ext cx="9144000" cy="142876"/>
          </a:xfrm>
          <a:prstGeom prst="rect">
            <a:avLst/>
          </a:prstGeom>
          <a:noFill/>
          <a:ln w="9525">
            <a:noFill/>
            <a:miter lim="800000"/>
            <a:headEnd/>
            <a:tailEnd/>
          </a:ln>
          <a:effectLst/>
        </p:spPr>
      </p:pic>
      <p:sp>
        <p:nvSpPr>
          <p:cNvPr id="43" name="ZoneTexte 42"/>
          <p:cNvSpPr txBox="1"/>
          <p:nvPr/>
        </p:nvSpPr>
        <p:spPr>
          <a:xfrm>
            <a:off x="1" y="0"/>
            <a:ext cx="9143999" cy="400110"/>
          </a:xfrm>
          <a:prstGeom prst="rect">
            <a:avLst/>
          </a:prstGeom>
          <a:solidFill>
            <a:srgbClr val="00615B"/>
          </a:solidFill>
        </p:spPr>
        <p:txBody>
          <a:bodyPr wrap="square" rtlCol="0">
            <a:spAutoFit/>
          </a:bodyPr>
          <a:lstStyle/>
          <a:p>
            <a:pPr lvl="0" algn="ctr">
              <a:spcBef>
                <a:spcPts val="0"/>
              </a:spcBef>
              <a:defRPr/>
            </a:pPr>
            <a:r>
              <a:rPr lang="fr-FR" sz="2000" b="1" dirty="0">
                <a:solidFill>
                  <a:prstClr val="white"/>
                </a:solidFill>
              </a:rPr>
              <a:t>3. Monitoring and </a:t>
            </a:r>
            <a:r>
              <a:rPr lang="fr-FR" sz="2000" b="1" dirty="0" err="1">
                <a:solidFill>
                  <a:prstClr val="white"/>
                </a:solidFill>
              </a:rPr>
              <a:t>research</a:t>
            </a:r>
            <a:endParaRPr lang="fr-FR" sz="2000" b="1" dirty="0">
              <a:solidFill>
                <a:prstClr val="white"/>
              </a:solidFill>
            </a:endParaRPr>
          </a:p>
        </p:txBody>
      </p:sp>
      <p:sp>
        <p:nvSpPr>
          <p:cNvPr id="32" name="Rectangle 18"/>
          <p:cNvSpPr>
            <a:spLocks noChangeArrowheads="1"/>
          </p:cNvSpPr>
          <p:nvPr/>
        </p:nvSpPr>
        <p:spPr bwMode="auto">
          <a:xfrm>
            <a:off x="35496" y="404664"/>
            <a:ext cx="2232248" cy="430887"/>
          </a:xfrm>
          <a:prstGeom prst="rect">
            <a:avLst/>
          </a:prstGeom>
          <a:noFill/>
          <a:ln w="9525">
            <a:noFill/>
            <a:miter lim="800000"/>
            <a:headEnd/>
            <a:tailEnd/>
          </a:ln>
        </p:spPr>
        <p:txBody>
          <a:bodyPr wrap="square">
            <a:spAutoFit/>
          </a:bodyPr>
          <a:lstStyle/>
          <a:p>
            <a:pPr algn="ctr"/>
            <a:r>
              <a:rPr lang="fr-FR" sz="2200" b="1" dirty="0" err="1" smtClean="0">
                <a:solidFill>
                  <a:srgbClr val="F8F8F8"/>
                </a:solidFill>
                <a:latin typeface="Calibri" pitchFamily="34" charset="0"/>
              </a:rPr>
              <a:t>Leatherback</a:t>
            </a:r>
            <a:r>
              <a:rPr lang="fr-FR" sz="2200" b="1" dirty="0" smtClean="0">
                <a:solidFill>
                  <a:srgbClr val="F8F8F8"/>
                </a:solidFill>
                <a:latin typeface="Calibri" pitchFamily="34" charset="0"/>
              </a:rPr>
              <a:t> (</a:t>
            </a:r>
            <a:r>
              <a:rPr lang="fr-FR" sz="2200" b="1" i="1" dirty="0" err="1" smtClean="0">
                <a:solidFill>
                  <a:srgbClr val="F8F8F8"/>
                </a:solidFill>
                <a:latin typeface="Calibri" pitchFamily="34" charset="0"/>
              </a:rPr>
              <a:t>Dc</a:t>
            </a:r>
            <a:r>
              <a:rPr lang="fr-FR" sz="2200" b="1" dirty="0" smtClean="0">
                <a:solidFill>
                  <a:srgbClr val="F8F8F8"/>
                </a:solidFill>
                <a:latin typeface="Calibri" pitchFamily="34" charset="0"/>
              </a:rPr>
              <a:t>)</a:t>
            </a:r>
            <a:endParaRPr lang="fr-FR" sz="2200" b="1" dirty="0">
              <a:solidFill>
                <a:srgbClr val="F8F8F8"/>
              </a:solidFill>
              <a:latin typeface="Calibri" pitchFamily="34" charset="0"/>
            </a:endParaRPr>
          </a:p>
        </p:txBody>
      </p:sp>
      <p:sp>
        <p:nvSpPr>
          <p:cNvPr id="35" name="Rectangle 37"/>
          <p:cNvSpPr>
            <a:spLocks noChangeArrowheads="1"/>
          </p:cNvSpPr>
          <p:nvPr/>
        </p:nvSpPr>
        <p:spPr bwMode="auto">
          <a:xfrm>
            <a:off x="2322037" y="404664"/>
            <a:ext cx="2519363" cy="430887"/>
          </a:xfrm>
          <a:prstGeom prst="rect">
            <a:avLst/>
          </a:prstGeom>
          <a:noFill/>
          <a:ln w="9525">
            <a:noFill/>
            <a:miter lim="800000"/>
            <a:headEnd/>
            <a:tailEnd/>
          </a:ln>
        </p:spPr>
        <p:txBody>
          <a:bodyPr>
            <a:spAutoFit/>
          </a:bodyPr>
          <a:lstStyle/>
          <a:p>
            <a:pPr algn="ctr"/>
            <a:r>
              <a:rPr lang="fr-FR" sz="2200" b="1" dirty="0" smtClean="0">
                <a:solidFill>
                  <a:schemeClr val="bg1"/>
                </a:solidFill>
                <a:latin typeface="Calibri" pitchFamily="34" charset="0"/>
              </a:rPr>
              <a:t>Green (</a:t>
            </a:r>
            <a:r>
              <a:rPr lang="fr-FR" sz="2200" b="1" i="1" dirty="0" smtClean="0">
                <a:solidFill>
                  <a:schemeClr val="bg1"/>
                </a:solidFill>
                <a:latin typeface="Calibri" pitchFamily="34" charset="0"/>
              </a:rPr>
              <a:t>Cm</a:t>
            </a:r>
            <a:r>
              <a:rPr lang="fr-FR" sz="2200" b="1" dirty="0" smtClean="0">
                <a:solidFill>
                  <a:schemeClr val="bg1"/>
                </a:solidFill>
                <a:latin typeface="Calibri" pitchFamily="34" charset="0"/>
              </a:rPr>
              <a:t>)</a:t>
            </a:r>
            <a:endParaRPr lang="fr-FR" sz="2200" b="1" dirty="0">
              <a:solidFill>
                <a:schemeClr val="bg1"/>
              </a:solidFill>
              <a:latin typeface="Calibri" pitchFamily="34" charset="0"/>
            </a:endParaRPr>
          </a:p>
        </p:txBody>
      </p:sp>
      <p:sp>
        <p:nvSpPr>
          <p:cNvPr id="39" name="Rectangle 18"/>
          <p:cNvSpPr>
            <a:spLocks noChangeArrowheads="1"/>
          </p:cNvSpPr>
          <p:nvPr/>
        </p:nvSpPr>
        <p:spPr bwMode="auto">
          <a:xfrm>
            <a:off x="5904382" y="404664"/>
            <a:ext cx="2327275" cy="430887"/>
          </a:xfrm>
          <a:prstGeom prst="rect">
            <a:avLst/>
          </a:prstGeom>
          <a:noFill/>
          <a:ln w="9525">
            <a:noFill/>
            <a:miter lim="800000"/>
            <a:headEnd/>
            <a:tailEnd/>
          </a:ln>
        </p:spPr>
        <p:txBody>
          <a:bodyPr>
            <a:spAutoFit/>
          </a:bodyPr>
          <a:lstStyle/>
          <a:p>
            <a:pPr algn="ctr"/>
            <a:r>
              <a:rPr lang="fr-FR" sz="2200" b="1" dirty="0" smtClean="0">
                <a:solidFill>
                  <a:schemeClr val="bg1"/>
                </a:solidFill>
                <a:latin typeface="Calibri" pitchFamily="34" charset="0"/>
              </a:rPr>
              <a:t>Olive </a:t>
            </a:r>
            <a:r>
              <a:rPr lang="fr-FR" sz="2200" b="1" dirty="0" err="1" smtClean="0">
                <a:solidFill>
                  <a:schemeClr val="bg1"/>
                </a:solidFill>
                <a:latin typeface="Calibri" pitchFamily="34" charset="0"/>
              </a:rPr>
              <a:t>ridley</a:t>
            </a:r>
            <a:r>
              <a:rPr lang="fr-FR" sz="2200" b="1" dirty="0" smtClean="0">
                <a:solidFill>
                  <a:schemeClr val="bg1"/>
                </a:solidFill>
                <a:latin typeface="Calibri" pitchFamily="34" charset="0"/>
              </a:rPr>
              <a:t> (</a:t>
            </a:r>
            <a:r>
              <a:rPr lang="fr-FR" sz="2200" b="1" i="1" dirty="0" smtClean="0">
                <a:solidFill>
                  <a:schemeClr val="bg1"/>
                </a:solidFill>
                <a:latin typeface="Calibri" pitchFamily="34" charset="0"/>
              </a:rPr>
              <a:t>Lo</a:t>
            </a:r>
            <a:r>
              <a:rPr lang="fr-FR" sz="2200" b="1" dirty="0" smtClean="0">
                <a:solidFill>
                  <a:schemeClr val="bg1"/>
                </a:solidFill>
                <a:latin typeface="Calibri" pitchFamily="34" charset="0"/>
              </a:rPr>
              <a:t>)</a:t>
            </a:r>
            <a:endParaRPr lang="fr-FR" sz="2200" b="1" dirty="0">
              <a:solidFill>
                <a:schemeClr val="bg1"/>
              </a:solidFill>
              <a:latin typeface="Calibri" pitchFamily="34" charset="0"/>
            </a:endParaRPr>
          </a:p>
        </p:txBody>
      </p:sp>
      <p:sp>
        <p:nvSpPr>
          <p:cNvPr id="41" name="Flèche vers le bas 40"/>
          <p:cNvSpPr/>
          <p:nvPr/>
        </p:nvSpPr>
        <p:spPr>
          <a:xfrm>
            <a:off x="3522724" y="836691"/>
            <a:ext cx="215527" cy="288032"/>
          </a:xfrm>
          <a:prstGeom prst="downArrow">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 name="Rectangle 18"/>
          <p:cNvSpPr>
            <a:spLocks noChangeArrowheads="1"/>
          </p:cNvSpPr>
          <p:nvPr/>
        </p:nvSpPr>
        <p:spPr bwMode="auto">
          <a:xfrm>
            <a:off x="323528" y="1124744"/>
            <a:ext cx="1368152" cy="1077218"/>
          </a:xfrm>
          <a:prstGeom prst="rect">
            <a:avLst/>
          </a:prstGeom>
          <a:noFill/>
          <a:ln w="9525">
            <a:noFill/>
            <a:miter lim="800000"/>
            <a:headEnd/>
            <a:tailEnd/>
          </a:ln>
        </p:spPr>
        <p:txBody>
          <a:bodyPr wrap="square">
            <a:spAutoFit/>
          </a:bodyPr>
          <a:lstStyle/>
          <a:p>
            <a:pPr algn="ctr"/>
            <a:r>
              <a:rPr lang="fr-FR" sz="2200" dirty="0" err="1" smtClean="0">
                <a:solidFill>
                  <a:srgbClr val="F8F8F8"/>
                </a:solidFill>
                <a:latin typeface="Calibri" pitchFamily="34" charset="0"/>
              </a:rPr>
              <a:t>Ongoing</a:t>
            </a:r>
            <a:endParaRPr lang="fr-FR" sz="2200" dirty="0" smtClean="0">
              <a:solidFill>
                <a:srgbClr val="F8F8F8"/>
              </a:solidFill>
              <a:latin typeface="Calibri" pitchFamily="34" charset="0"/>
            </a:endParaRPr>
          </a:p>
          <a:p>
            <a:pPr algn="ctr"/>
            <a:r>
              <a:rPr lang="fr-FR" sz="1400" i="1" dirty="0" smtClean="0">
                <a:solidFill>
                  <a:srgbClr val="F8F8F8"/>
                </a:solidFill>
                <a:latin typeface="Calibri" pitchFamily="34" charset="0"/>
              </a:rPr>
              <a:t>(Cf. Damien </a:t>
            </a:r>
            <a:r>
              <a:rPr lang="fr-FR" sz="1400" i="1" dirty="0" err="1" smtClean="0">
                <a:solidFill>
                  <a:srgbClr val="F8F8F8"/>
                </a:solidFill>
                <a:latin typeface="Calibri" pitchFamily="34" charset="0"/>
              </a:rPr>
              <a:t>Chevallier’s</a:t>
            </a:r>
            <a:r>
              <a:rPr lang="fr-FR" sz="1400" i="1" dirty="0" smtClean="0">
                <a:solidFill>
                  <a:srgbClr val="F8F8F8"/>
                </a:solidFill>
                <a:latin typeface="Calibri" pitchFamily="34" charset="0"/>
              </a:rPr>
              <a:t> </a:t>
            </a:r>
            <a:r>
              <a:rPr lang="fr-FR" sz="1400" i="1" dirty="0" err="1" smtClean="0">
                <a:solidFill>
                  <a:srgbClr val="F8F8F8"/>
                </a:solidFill>
                <a:latin typeface="Calibri" pitchFamily="34" charset="0"/>
              </a:rPr>
              <a:t>presentations</a:t>
            </a:r>
            <a:r>
              <a:rPr lang="fr-FR" sz="1400" i="1" dirty="0" smtClean="0">
                <a:solidFill>
                  <a:srgbClr val="F8F8F8"/>
                </a:solidFill>
                <a:latin typeface="Calibri" pitchFamily="34" charset="0"/>
              </a:rPr>
              <a:t>)</a:t>
            </a:r>
            <a:endParaRPr lang="fr-FR" sz="1100" i="1" dirty="0">
              <a:solidFill>
                <a:srgbClr val="F8F8F8"/>
              </a:solidFill>
              <a:latin typeface="Calibri" pitchFamily="34" charset="0"/>
            </a:endParaRPr>
          </a:p>
        </p:txBody>
      </p:sp>
      <p:pic>
        <p:nvPicPr>
          <p:cNvPr id="45" name="Picture 3"/>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1978706" y="1196752"/>
            <a:ext cx="3303565" cy="18357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6" name="Image 45"/>
          <p:cNvPicPr>
            <a:picLocks noChangeAspect="1"/>
          </p:cNvPicPr>
          <p:nvPr/>
        </p:nvPicPr>
        <p:blipFill rotWithShape="1">
          <a:blip r:embed="rId5" cstate="print">
            <a:extLst>
              <a:ext uri="{28A0092B-C50C-407E-A947-70E740481C1C}">
                <a14:useLocalDpi xmlns:a14="http://schemas.microsoft.com/office/drawing/2010/main"/>
              </a:ext>
            </a:extLst>
          </a:blip>
          <a:srcRect l="18272" t="4294" r="9965" b="64679"/>
          <a:stretch/>
        </p:blipFill>
        <p:spPr>
          <a:xfrm>
            <a:off x="2130549" y="3032424"/>
            <a:ext cx="3017516" cy="1913448"/>
          </a:xfrm>
          <a:prstGeom prst="rect">
            <a:avLst/>
          </a:prstGeom>
        </p:spPr>
      </p:pic>
      <p:pic>
        <p:nvPicPr>
          <p:cNvPr id="47" name="Image 46"/>
          <p:cNvPicPr>
            <a:picLocks noChangeAspect="1"/>
          </p:cNvPicPr>
          <p:nvPr/>
        </p:nvPicPr>
        <p:blipFill rotWithShape="1">
          <a:blip r:embed="rId5" cstate="print">
            <a:extLst>
              <a:ext uri="{28A0092B-C50C-407E-A947-70E740481C1C}">
                <a14:useLocalDpi xmlns:a14="http://schemas.microsoft.com/office/drawing/2010/main"/>
              </a:ext>
            </a:extLst>
          </a:blip>
          <a:srcRect l="18744" t="52729" r="10743" b="15016"/>
          <a:stretch/>
        </p:blipFill>
        <p:spPr>
          <a:xfrm>
            <a:off x="2130548" y="4958043"/>
            <a:ext cx="2999878" cy="1783325"/>
          </a:xfrm>
          <a:prstGeom prst="rect">
            <a:avLst/>
          </a:prstGeom>
        </p:spPr>
      </p:pic>
      <p:pic>
        <p:nvPicPr>
          <p:cNvPr id="48" name="Picture 2"/>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l="3174" r="3797"/>
          <a:stretch/>
        </p:blipFill>
        <p:spPr bwMode="auto">
          <a:xfrm>
            <a:off x="5436096" y="1196752"/>
            <a:ext cx="3528392" cy="18356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9" name="Flèche vers le bas 48"/>
          <p:cNvSpPr/>
          <p:nvPr/>
        </p:nvSpPr>
        <p:spPr>
          <a:xfrm>
            <a:off x="935804" y="807286"/>
            <a:ext cx="215527" cy="288032"/>
          </a:xfrm>
          <a:prstGeom prst="downArrow">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0" name="Flèche vers le bas 49"/>
          <p:cNvSpPr/>
          <p:nvPr/>
        </p:nvSpPr>
        <p:spPr>
          <a:xfrm>
            <a:off x="7020769" y="835551"/>
            <a:ext cx="215527" cy="288032"/>
          </a:xfrm>
          <a:prstGeom prst="downArrow">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1" name="Picture 4"/>
          <p:cNvPicPr>
            <a:picLocks noChangeAspect="1" noChangeArrowheads="1"/>
          </p:cNvPicPr>
          <p:nvPr/>
        </p:nvPicPr>
        <p:blipFill rotWithShape="1">
          <a:blip r:embed="rId7" cstate="print">
            <a:extLst>
              <a:ext uri="{28A0092B-C50C-407E-A947-70E740481C1C}">
                <a14:useLocalDpi xmlns:a14="http://schemas.microsoft.com/office/drawing/2010/main"/>
              </a:ext>
            </a:extLst>
          </a:blip>
          <a:srcRect/>
          <a:stretch/>
        </p:blipFill>
        <p:spPr bwMode="auto">
          <a:xfrm>
            <a:off x="5673998" y="3393625"/>
            <a:ext cx="3074466" cy="32742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Image 4"/>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55438" y="6007675"/>
            <a:ext cx="1005939" cy="697521"/>
          </a:xfrm>
          <a:prstGeom prst="rect">
            <a:avLst/>
          </a:prstGeom>
        </p:spPr>
      </p:pic>
      <p:pic>
        <p:nvPicPr>
          <p:cNvPr id="7" name="Image 6"/>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55437" y="4941168"/>
            <a:ext cx="1018675" cy="1018675"/>
          </a:xfrm>
          <a:prstGeom prst="rect">
            <a:avLst/>
          </a:prstGeom>
        </p:spPr>
      </p:pic>
      <p:pic>
        <p:nvPicPr>
          <p:cNvPr id="53" name="Image 18" descr="logo-pna_2014-2023-v3_m.png"/>
          <p:cNvPicPr>
            <a:picLocks noChangeAspect="1"/>
          </p:cNvPicPr>
          <p:nvPr/>
        </p:nvPicPr>
        <p:blipFill>
          <a:blip r:embed="rId10" cstate="print">
            <a:extLst>
              <a:ext uri="{28A0092B-C50C-407E-A947-70E740481C1C}">
                <a14:useLocalDpi xmlns:a14="http://schemas.microsoft.com/office/drawing/2010/main"/>
              </a:ext>
            </a:extLst>
          </a:blip>
          <a:srcRect/>
          <a:stretch>
            <a:fillRect/>
          </a:stretch>
        </p:blipFill>
        <p:spPr bwMode="auto">
          <a:xfrm>
            <a:off x="55437" y="3861048"/>
            <a:ext cx="1005940" cy="999413"/>
          </a:xfrm>
          <a:prstGeom prst="rect">
            <a:avLst/>
          </a:prstGeom>
          <a:noFill/>
          <a:ln w="9525">
            <a:noFill/>
            <a:miter lim="800000"/>
            <a:headEnd/>
            <a:tailEnd/>
          </a:ln>
        </p:spPr>
      </p:pic>
      <p:sp>
        <p:nvSpPr>
          <p:cNvPr id="56" name="Rectangle 37"/>
          <p:cNvSpPr>
            <a:spLocks noChangeArrowheads="1"/>
          </p:cNvSpPr>
          <p:nvPr/>
        </p:nvSpPr>
        <p:spPr bwMode="auto">
          <a:xfrm>
            <a:off x="6013077" y="3046359"/>
            <a:ext cx="2519363" cy="307777"/>
          </a:xfrm>
          <a:prstGeom prst="rect">
            <a:avLst/>
          </a:prstGeom>
          <a:noFill/>
          <a:ln w="9525">
            <a:noFill/>
            <a:miter lim="800000"/>
            <a:headEnd/>
            <a:tailEnd/>
          </a:ln>
        </p:spPr>
        <p:txBody>
          <a:bodyPr>
            <a:spAutoFit/>
          </a:bodyPr>
          <a:lstStyle/>
          <a:p>
            <a:pPr algn="ctr"/>
            <a:r>
              <a:rPr lang="fr-FR" sz="1400" b="1" dirty="0" smtClean="0">
                <a:solidFill>
                  <a:schemeClr val="bg1"/>
                </a:solidFill>
                <a:latin typeface="Calibri" pitchFamily="34" charset="0"/>
              </a:rPr>
              <a:t>2013-2014</a:t>
            </a:r>
            <a:endParaRPr lang="fr-FR" sz="1400" b="1" dirty="0">
              <a:solidFill>
                <a:schemeClr val="bg1"/>
              </a:solidFill>
              <a:latin typeface="Calibri" pitchFamily="34" charset="0"/>
            </a:endParaRPr>
          </a:p>
        </p:txBody>
      </p:sp>
    </p:spTree>
    <p:extLst>
      <p:ext uri="{BB962C8B-B14F-4D97-AF65-F5344CB8AC3E}">
        <p14:creationId xmlns:p14="http://schemas.microsoft.com/office/powerpoint/2010/main" val="1081884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9" grpId="0" animBg="1"/>
      <p:bldP spid="5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Image 2"/>
          <p:cNvPicPr>
            <a:picLocks noChangeAspect="1"/>
          </p:cNvPicPr>
          <p:nvPr/>
        </p:nvPicPr>
        <p:blipFill rotWithShape="1">
          <a:blip r:embed="rId3"/>
          <a:srcRect l="10706" t="34251" r="2958" b="17515"/>
          <a:stretch/>
        </p:blipFill>
        <p:spPr>
          <a:xfrm>
            <a:off x="78419" y="985593"/>
            <a:ext cx="8971299" cy="2817907"/>
          </a:xfrm>
          <a:prstGeom prst="rect">
            <a:avLst/>
          </a:prstGeom>
        </p:spPr>
      </p:pic>
      <p:pic>
        <p:nvPicPr>
          <p:cNvPr id="22" name="Picture 5"/>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 y="6742508"/>
            <a:ext cx="9144000" cy="142876"/>
          </a:xfrm>
          <a:prstGeom prst="rect">
            <a:avLst/>
          </a:prstGeom>
          <a:noFill/>
          <a:ln w="9525">
            <a:noFill/>
            <a:miter lim="800000"/>
            <a:headEnd/>
            <a:tailEnd/>
          </a:ln>
          <a:effectLst/>
        </p:spPr>
      </p:pic>
      <p:sp>
        <p:nvSpPr>
          <p:cNvPr id="43" name="ZoneTexte 42"/>
          <p:cNvSpPr txBox="1"/>
          <p:nvPr/>
        </p:nvSpPr>
        <p:spPr>
          <a:xfrm>
            <a:off x="1" y="0"/>
            <a:ext cx="9143999" cy="400110"/>
          </a:xfrm>
          <a:prstGeom prst="rect">
            <a:avLst/>
          </a:prstGeom>
          <a:solidFill>
            <a:srgbClr val="00615B"/>
          </a:solidFill>
        </p:spPr>
        <p:txBody>
          <a:bodyPr wrap="square" rtlCol="0">
            <a:spAutoFit/>
          </a:bodyPr>
          <a:lstStyle/>
          <a:p>
            <a:pPr lvl="0" algn="ctr">
              <a:spcBef>
                <a:spcPts val="0"/>
              </a:spcBef>
              <a:defRPr/>
            </a:pPr>
            <a:r>
              <a:rPr lang="fr-FR" sz="2000" b="1" dirty="0">
                <a:solidFill>
                  <a:schemeClr val="bg1"/>
                </a:solidFill>
              </a:rPr>
              <a:t>4</a:t>
            </a:r>
            <a:r>
              <a:rPr lang="fr-FR" sz="2000" b="1" dirty="0" smtClean="0">
                <a:solidFill>
                  <a:schemeClr val="bg1"/>
                </a:solidFill>
              </a:rPr>
              <a:t>. </a:t>
            </a:r>
            <a:r>
              <a:rPr lang="fr-FR" sz="2000" b="1" dirty="0">
                <a:solidFill>
                  <a:schemeClr val="bg1"/>
                </a:solidFill>
              </a:rPr>
              <a:t>Conservation</a:t>
            </a:r>
          </a:p>
        </p:txBody>
      </p:sp>
      <p:sp>
        <p:nvSpPr>
          <p:cNvPr id="2" name="ZoneTexte 1"/>
          <p:cNvSpPr txBox="1"/>
          <p:nvPr/>
        </p:nvSpPr>
        <p:spPr>
          <a:xfrm>
            <a:off x="218911" y="476672"/>
            <a:ext cx="8833702" cy="46166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2400" b="1" i="0" u="none" strike="noStrike" kern="1200" cap="none" spc="0" normalizeH="0" baseline="0" noProof="0" dirty="0" smtClean="0">
                <a:ln>
                  <a:noFill/>
                </a:ln>
                <a:solidFill>
                  <a:prstClr val="white"/>
                </a:solidFill>
                <a:effectLst/>
                <a:uLnTx/>
                <a:uFillTx/>
                <a:latin typeface="Arial" charset="0"/>
                <a:ea typeface="+mn-ea"/>
                <a:cs typeface="Arial" charset="0"/>
              </a:rPr>
              <a:t>Goal #1 of the National Action Plan</a:t>
            </a:r>
            <a:endParaRPr kumimoji="0" lang="fr-FR" sz="2400" b="0" i="0" u="none" strike="noStrike" kern="1200" cap="none" spc="0" normalizeH="0" baseline="0" noProof="0" dirty="0" smtClean="0">
              <a:ln>
                <a:noFill/>
              </a:ln>
              <a:solidFill>
                <a:prstClr val="white"/>
              </a:solidFill>
              <a:effectLst/>
              <a:uLnTx/>
              <a:uFillTx/>
              <a:latin typeface="Arial" charset="0"/>
              <a:ea typeface="+mn-ea"/>
              <a:cs typeface="Arial" charset="0"/>
            </a:endParaRPr>
          </a:p>
        </p:txBody>
      </p:sp>
      <p:sp>
        <p:nvSpPr>
          <p:cNvPr id="4" name="ZoneTexte 3"/>
          <p:cNvSpPr txBox="1"/>
          <p:nvPr/>
        </p:nvSpPr>
        <p:spPr>
          <a:xfrm>
            <a:off x="1" y="6479758"/>
            <a:ext cx="9143999" cy="261610"/>
          </a:xfrm>
          <a:prstGeom prst="rect">
            <a:avLst/>
          </a:prstGeom>
          <a:noFill/>
        </p:spPr>
        <p:txBody>
          <a:bodyPr wrap="square" rtlCol="0">
            <a:spAutoFit/>
          </a:bodyPr>
          <a:lstStyle/>
          <a:p>
            <a:pPr algn="ctr"/>
            <a:r>
              <a:rPr lang="fr-FR" sz="1100" dirty="0">
                <a:solidFill>
                  <a:schemeClr val="bg1"/>
                </a:solidFill>
              </a:rPr>
              <a:t>Country report : FRENCH GUIANA. WIDECAST </a:t>
            </a:r>
            <a:r>
              <a:rPr lang="fr-FR" sz="1100" dirty="0" err="1">
                <a:solidFill>
                  <a:schemeClr val="bg1"/>
                </a:solidFill>
              </a:rPr>
              <a:t>Annual</a:t>
            </a:r>
            <a:r>
              <a:rPr lang="fr-FR" sz="1100" dirty="0">
                <a:solidFill>
                  <a:schemeClr val="bg1"/>
                </a:solidFill>
              </a:rPr>
              <a:t> General Meeting 2019</a:t>
            </a:r>
          </a:p>
        </p:txBody>
      </p:sp>
      <p:grpSp>
        <p:nvGrpSpPr>
          <p:cNvPr id="10" name="Groupe 9"/>
          <p:cNvGrpSpPr/>
          <p:nvPr/>
        </p:nvGrpSpPr>
        <p:grpSpPr>
          <a:xfrm>
            <a:off x="7236296" y="6083823"/>
            <a:ext cx="1816317" cy="585537"/>
            <a:chOff x="6084168" y="5443091"/>
            <a:chExt cx="2248365" cy="729553"/>
          </a:xfrm>
        </p:grpSpPr>
        <p:pic>
          <p:nvPicPr>
            <p:cNvPr id="11" name="Image 18" descr="logo-pna_2014-2023-v3_m.png"/>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bwMode="auto">
            <a:xfrm>
              <a:off x="6084168" y="5445224"/>
              <a:ext cx="727420" cy="727420"/>
            </a:xfrm>
            <a:prstGeom prst="rect">
              <a:avLst/>
            </a:prstGeom>
            <a:noFill/>
            <a:ln w="9525">
              <a:noFill/>
              <a:miter lim="800000"/>
              <a:headEnd/>
              <a:tailEnd/>
            </a:ln>
          </p:spPr>
        </p:pic>
        <p:pic>
          <p:nvPicPr>
            <p:cNvPr id="12" name="Image 11"/>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948263" y="5445224"/>
              <a:ext cx="675753" cy="727420"/>
            </a:xfrm>
            <a:prstGeom prst="rect">
              <a:avLst/>
            </a:prstGeom>
          </p:spPr>
        </p:pic>
        <p:pic>
          <p:nvPicPr>
            <p:cNvPr id="13" name="Image 12"/>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760691" y="5443091"/>
              <a:ext cx="571842" cy="729553"/>
            </a:xfrm>
            <a:prstGeom prst="rect">
              <a:avLst/>
            </a:prstGeom>
          </p:spPr>
        </p:pic>
      </p:grpSp>
      <p:sp>
        <p:nvSpPr>
          <p:cNvPr id="41" name="Virage 40"/>
          <p:cNvSpPr/>
          <p:nvPr/>
        </p:nvSpPr>
        <p:spPr>
          <a:xfrm rot="16200000" flipH="1">
            <a:off x="640753" y="3170159"/>
            <a:ext cx="1525794" cy="720079"/>
          </a:xfrm>
          <a:prstGeom prst="bentArrow">
            <a:avLst>
              <a:gd name="adj1" fmla="val 14365"/>
              <a:gd name="adj2" fmla="val 19298"/>
              <a:gd name="adj3" fmla="val 25916"/>
              <a:gd name="adj4" fmla="val 47416"/>
            </a:avLst>
          </a:prstGeom>
          <a:solidFill>
            <a:srgbClr val="92D050">
              <a:alpha val="60000"/>
            </a:srgb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6" name="ZoneTexte 15"/>
          <p:cNvSpPr txBox="1"/>
          <p:nvPr/>
        </p:nvSpPr>
        <p:spPr>
          <a:xfrm>
            <a:off x="78419" y="4269276"/>
            <a:ext cx="4997637" cy="224676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fr-FR" sz="2000" b="1" dirty="0" err="1" smtClean="0">
                <a:solidFill>
                  <a:prstClr val="white"/>
                </a:solidFill>
              </a:rPr>
              <a:t>Reducing</a:t>
            </a:r>
            <a:r>
              <a:rPr lang="fr-FR" sz="2000" b="1" dirty="0" smtClean="0">
                <a:solidFill>
                  <a:prstClr val="white"/>
                </a:solidFill>
              </a:rPr>
              <a:t> </a:t>
            </a:r>
            <a:r>
              <a:rPr lang="fr-FR" sz="2000" b="1" dirty="0" err="1" smtClean="0">
                <a:solidFill>
                  <a:prstClr val="white"/>
                </a:solidFill>
              </a:rPr>
              <a:t>at</a:t>
            </a:r>
            <a:r>
              <a:rPr lang="fr-FR" sz="2000" b="1" dirty="0" smtClean="0">
                <a:solidFill>
                  <a:prstClr val="white"/>
                </a:solidFill>
              </a:rPr>
              <a:t>-</a:t>
            </a:r>
            <a:r>
              <a:rPr lang="fr-FR" sz="2000" b="1" dirty="0" err="1" smtClean="0">
                <a:solidFill>
                  <a:prstClr val="white"/>
                </a:solidFill>
              </a:rPr>
              <a:t>sea</a:t>
            </a:r>
            <a:r>
              <a:rPr lang="fr-FR" sz="2000" b="1" dirty="0" smtClean="0">
                <a:solidFill>
                  <a:prstClr val="white"/>
                </a:solidFill>
              </a:rPr>
              <a:t> </a:t>
            </a:r>
            <a:r>
              <a:rPr lang="fr-FR" sz="2000" b="1" dirty="0" err="1" smtClean="0">
                <a:solidFill>
                  <a:prstClr val="white"/>
                </a:solidFill>
              </a:rPr>
              <a:t>threats</a:t>
            </a:r>
            <a:r>
              <a:rPr lang="fr-FR" sz="2000" b="1" dirty="0" smtClean="0">
                <a:solidFill>
                  <a:prstClr val="white"/>
                </a:solidFill>
              </a:rPr>
              <a:t>:</a:t>
            </a:r>
          </a:p>
          <a:p>
            <a:pPr lvl="1">
              <a:defRPr/>
            </a:pPr>
            <a:r>
              <a:rPr lang="fr-FR" sz="2000" dirty="0" err="1" smtClean="0">
                <a:solidFill>
                  <a:prstClr val="white"/>
                </a:solidFill>
              </a:rPr>
              <a:t>Bycatch</a:t>
            </a:r>
            <a:endParaRPr lang="fr-FR" sz="2000" dirty="0" smtClean="0">
              <a:solidFill>
                <a:prstClr val="white"/>
              </a:solidFill>
            </a:endParaRPr>
          </a:p>
          <a:p>
            <a:pPr lvl="1">
              <a:defRPr/>
            </a:pPr>
            <a:r>
              <a:rPr lang="fr-FR" sz="1600" dirty="0">
                <a:solidFill>
                  <a:prstClr val="white"/>
                </a:solidFill>
              </a:rPr>
              <a:t>	</a:t>
            </a:r>
            <a:r>
              <a:rPr lang="fr-FR" sz="1600" dirty="0" err="1" smtClean="0">
                <a:solidFill>
                  <a:prstClr val="white"/>
                </a:solidFill>
              </a:rPr>
              <a:t>Illegal</a:t>
            </a:r>
            <a:r>
              <a:rPr lang="fr-FR" sz="1600" dirty="0" smtClean="0">
                <a:solidFill>
                  <a:prstClr val="white"/>
                </a:solidFill>
              </a:rPr>
              <a:t> </a:t>
            </a:r>
            <a:r>
              <a:rPr lang="fr-FR" sz="1600" dirty="0" err="1" smtClean="0">
                <a:solidFill>
                  <a:prstClr val="white"/>
                </a:solidFill>
              </a:rPr>
              <a:t>fishing</a:t>
            </a:r>
            <a:r>
              <a:rPr lang="fr-FR" sz="1600" dirty="0" smtClean="0">
                <a:solidFill>
                  <a:prstClr val="white"/>
                </a:solidFill>
              </a:rPr>
              <a:t> </a:t>
            </a:r>
            <a:r>
              <a:rPr lang="fr-FR" sz="1600" dirty="0" err="1" smtClean="0">
                <a:solidFill>
                  <a:prstClr val="white"/>
                </a:solidFill>
              </a:rPr>
              <a:t>using</a:t>
            </a:r>
            <a:r>
              <a:rPr lang="fr-FR" sz="1600" dirty="0" smtClean="0">
                <a:solidFill>
                  <a:prstClr val="white"/>
                </a:solidFill>
              </a:rPr>
              <a:t> </a:t>
            </a:r>
            <a:r>
              <a:rPr lang="fr-FR" sz="1600" dirty="0" err="1" smtClean="0">
                <a:solidFill>
                  <a:prstClr val="white"/>
                </a:solidFill>
              </a:rPr>
              <a:t>gillnets</a:t>
            </a:r>
            <a:endParaRPr lang="fr-FR" sz="1600" dirty="0" smtClean="0">
              <a:solidFill>
                <a:prstClr val="white"/>
              </a:solidFill>
            </a:endParaRPr>
          </a:p>
          <a:p>
            <a:pPr lvl="1">
              <a:defRPr/>
            </a:pPr>
            <a:r>
              <a:rPr lang="fr-FR" sz="1600" dirty="0" smtClean="0">
                <a:solidFill>
                  <a:prstClr val="white"/>
                </a:solidFill>
              </a:rPr>
              <a:t>	</a:t>
            </a:r>
            <a:r>
              <a:rPr lang="fr-FR" sz="1600" dirty="0" err="1" smtClean="0">
                <a:solidFill>
                  <a:prstClr val="white"/>
                </a:solidFill>
              </a:rPr>
              <a:t>Legal</a:t>
            </a:r>
            <a:r>
              <a:rPr lang="fr-FR" sz="1600" dirty="0" smtClean="0">
                <a:solidFill>
                  <a:prstClr val="white"/>
                </a:solidFill>
              </a:rPr>
              <a:t> </a:t>
            </a:r>
            <a:r>
              <a:rPr lang="fr-FR" sz="1600" dirty="0" err="1" smtClean="0">
                <a:solidFill>
                  <a:prstClr val="white"/>
                </a:solidFill>
              </a:rPr>
              <a:t>fishing</a:t>
            </a:r>
            <a:r>
              <a:rPr lang="fr-FR" sz="1600" dirty="0" smtClean="0">
                <a:solidFill>
                  <a:prstClr val="white"/>
                </a:solidFill>
              </a:rPr>
              <a:t> </a:t>
            </a:r>
            <a:r>
              <a:rPr lang="fr-FR" sz="1600" dirty="0" err="1" smtClean="0">
                <a:solidFill>
                  <a:prstClr val="white"/>
                </a:solidFill>
              </a:rPr>
              <a:t>using</a:t>
            </a:r>
            <a:r>
              <a:rPr lang="fr-FR" sz="1600" dirty="0" smtClean="0">
                <a:solidFill>
                  <a:prstClr val="white"/>
                </a:solidFill>
              </a:rPr>
              <a:t> </a:t>
            </a:r>
            <a:r>
              <a:rPr lang="fr-FR" sz="1600" dirty="0" err="1" smtClean="0">
                <a:solidFill>
                  <a:prstClr val="white"/>
                </a:solidFill>
              </a:rPr>
              <a:t>gillnets</a:t>
            </a:r>
            <a:endParaRPr lang="fr-FR" sz="1600" dirty="0" smtClean="0">
              <a:solidFill>
                <a:prstClr val="white"/>
              </a:solidFill>
            </a:endParaRPr>
          </a:p>
          <a:p>
            <a:pPr lvl="1">
              <a:defRPr/>
            </a:pPr>
            <a:r>
              <a:rPr lang="fr-FR" sz="1600" dirty="0" smtClean="0">
                <a:solidFill>
                  <a:prstClr val="white"/>
                </a:solidFill>
              </a:rPr>
              <a:t>	</a:t>
            </a:r>
            <a:r>
              <a:rPr lang="fr-FR" sz="1600" dirty="0" err="1" smtClean="0">
                <a:solidFill>
                  <a:prstClr val="white"/>
                </a:solidFill>
              </a:rPr>
              <a:t>Trawl</a:t>
            </a:r>
            <a:r>
              <a:rPr lang="fr-FR" sz="1600" dirty="0" smtClean="0">
                <a:solidFill>
                  <a:prstClr val="white"/>
                </a:solidFill>
              </a:rPr>
              <a:t> </a:t>
            </a:r>
            <a:r>
              <a:rPr lang="fr-FR" sz="1600" dirty="0" err="1" smtClean="0">
                <a:solidFill>
                  <a:prstClr val="white"/>
                </a:solidFill>
              </a:rPr>
              <a:t>fishing</a:t>
            </a:r>
            <a:r>
              <a:rPr lang="fr-FR" sz="1600" dirty="0" smtClean="0">
                <a:solidFill>
                  <a:prstClr val="white"/>
                </a:solidFill>
              </a:rPr>
              <a:t>: TTED </a:t>
            </a:r>
            <a:r>
              <a:rPr lang="fr-FR" sz="1600" dirty="0" err="1" smtClean="0">
                <a:solidFill>
                  <a:prstClr val="white"/>
                </a:solidFill>
              </a:rPr>
              <a:t>implementation</a:t>
            </a:r>
            <a:endParaRPr lang="fr-FR" sz="1600" dirty="0" smtClean="0">
              <a:solidFill>
                <a:prstClr val="white"/>
              </a:solidFill>
            </a:endParaRPr>
          </a:p>
          <a:p>
            <a:pPr lvl="1">
              <a:defRPr/>
            </a:pPr>
            <a:r>
              <a:rPr lang="fr-FR" sz="1600" dirty="0" smtClean="0">
                <a:solidFill>
                  <a:prstClr val="white"/>
                </a:solidFill>
              </a:rPr>
              <a:t>	</a:t>
            </a:r>
            <a:r>
              <a:rPr lang="fr-FR" sz="1600" dirty="0" err="1" smtClean="0">
                <a:solidFill>
                  <a:prstClr val="white"/>
                </a:solidFill>
              </a:rPr>
              <a:t>Recreational</a:t>
            </a:r>
            <a:r>
              <a:rPr lang="fr-FR" sz="1600" dirty="0" smtClean="0">
                <a:solidFill>
                  <a:prstClr val="white"/>
                </a:solidFill>
              </a:rPr>
              <a:t> </a:t>
            </a:r>
            <a:r>
              <a:rPr lang="fr-FR" sz="1600" dirty="0" err="1" smtClean="0">
                <a:solidFill>
                  <a:prstClr val="white"/>
                </a:solidFill>
              </a:rPr>
              <a:t>fishing</a:t>
            </a:r>
            <a:r>
              <a:rPr lang="fr-FR" sz="1600" dirty="0" smtClean="0">
                <a:solidFill>
                  <a:prstClr val="white"/>
                </a:solidFill>
              </a:rPr>
              <a:t> </a:t>
            </a:r>
            <a:r>
              <a:rPr lang="fr-FR" sz="1600" dirty="0" err="1" smtClean="0">
                <a:solidFill>
                  <a:prstClr val="white"/>
                </a:solidFill>
              </a:rPr>
              <a:t>using</a:t>
            </a:r>
            <a:r>
              <a:rPr lang="fr-FR" sz="1600" dirty="0" smtClean="0">
                <a:solidFill>
                  <a:prstClr val="white"/>
                </a:solidFill>
              </a:rPr>
              <a:t> </a:t>
            </a:r>
            <a:r>
              <a:rPr lang="fr-FR" sz="1600" dirty="0" err="1" smtClean="0">
                <a:solidFill>
                  <a:prstClr val="white"/>
                </a:solidFill>
              </a:rPr>
              <a:t>coastal</a:t>
            </a:r>
            <a:r>
              <a:rPr lang="fr-FR" sz="1600" dirty="0" smtClean="0">
                <a:solidFill>
                  <a:prstClr val="white"/>
                </a:solidFill>
              </a:rPr>
              <a:t> </a:t>
            </a:r>
            <a:r>
              <a:rPr lang="fr-FR" sz="1600" dirty="0" err="1" smtClean="0">
                <a:solidFill>
                  <a:prstClr val="white"/>
                </a:solidFill>
              </a:rPr>
              <a:t>gillnets</a:t>
            </a:r>
            <a:endParaRPr lang="fr-FR" sz="1600" dirty="0">
              <a:solidFill>
                <a:prstClr val="white"/>
              </a:solidFill>
            </a:endParaRPr>
          </a:p>
          <a:p>
            <a:pPr lvl="1">
              <a:defRPr/>
            </a:pPr>
            <a:r>
              <a:rPr lang="fr-FR" sz="1600" dirty="0" smtClean="0">
                <a:solidFill>
                  <a:prstClr val="white"/>
                </a:solidFill>
              </a:rPr>
              <a:t>	</a:t>
            </a:r>
            <a:r>
              <a:rPr lang="fr-FR" sz="1600" dirty="0" err="1" smtClean="0">
                <a:solidFill>
                  <a:prstClr val="white"/>
                </a:solidFill>
              </a:rPr>
              <a:t>Longline</a:t>
            </a:r>
            <a:r>
              <a:rPr lang="fr-FR" sz="1600" dirty="0" smtClean="0">
                <a:solidFill>
                  <a:prstClr val="white"/>
                </a:solidFill>
              </a:rPr>
              <a:t> </a:t>
            </a:r>
            <a:r>
              <a:rPr lang="fr-FR" sz="1600" dirty="0" err="1" smtClean="0">
                <a:solidFill>
                  <a:prstClr val="white"/>
                </a:solidFill>
              </a:rPr>
              <a:t>fishing</a:t>
            </a:r>
            <a:r>
              <a:rPr lang="fr-FR" sz="1600" dirty="0">
                <a:solidFill>
                  <a:prstClr val="white"/>
                </a:solidFill>
              </a:rPr>
              <a:t>	</a:t>
            </a:r>
            <a:endParaRPr lang="fr-FR" sz="1600" dirty="0" smtClean="0">
              <a:solidFill>
                <a:prstClr val="white"/>
              </a:solidFill>
            </a:endParaRPr>
          </a:p>
          <a:p>
            <a:pPr lvl="1">
              <a:defRPr/>
            </a:pPr>
            <a:r>
              <a:rPr lang="fr-FR" sz="2000" dirty="0" smtClean="0">
                <a:solidFill>
                  <a:prstClr val="white"/>
                </a:solidFill>
              </a:rPr>
              <a:t>Offshore </a:t>
            </a:r>
            <a:r>
              <a:rPr lang="fr-FR" sz="2000" dirty="0" err="1" smtClean="0">
                <a:solidFill>
                  <a:prstClr val="white"/>
                </a:solidFill>
              </a:rPr>
              <a:t>mining</a:t>
            </a:r>
            <a:endParaRPr lang="fr-FR" sz="2000" dirty="0">
              <a:solidFill>
                <a:prstClr val="white"/>
              </a:solidFill>
            </a:endParaRPr>
          </a:p>
        </p:txBody>
      </p:sp>
      <p:sp>
        <p:nvSpPr>
          <p:cNvPr id="18" name="Virage 17"/>
          <p:cNvSpPr/>
          <p:nvPr/>
        </p:nvSpPr>
        <p:spPr>
          <a:xfrm rot="16200000" flipH="1" flipV="1">
            <a:off x="4441642" y="1529214"/>
            <a:ext cx="1525794" cy="4063514"/>
          </a:xfrm>
          <a:prstGeom prst="bentArrow">
            <a:avLst>
              <a:gd name="adj1" fmla="val 7477"/>
              <a:gd name="adj2" fmla="val 9999"/>
              <a:gd name="adj3" fmla="val 15583"/>
              <a:gd name="adj4" fmla="val 47416"/>
            </a:avLst>
          </a:prstGeom>
          <a:solidFill>
            <a:srgbClr val="92D050">
              <a:alpha val="60000"/>
            </a:srgb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9" name="ZoneTexte 18"/>
          <p:cNvSpPr txBox="1"/>
          <p:nvPr/>
        </p:nvSpPr>
        <p:spPr>
          <a:xfrm>
            <a:off x="5190987" y="4295664"/>
            <a:ext cx="3953013" cy="255454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fr-FR" sz="2000" b="1" dirty="0" err="1" smtClean="0">
                <a:solidFill>
                  <a:prstClr val="white"/>
                </a:solidFill>
              </a:rPr>
              <a:t>Reducing</a:t>
            </a:r>
            <a:r>
              <a:rPr lang="fr-FR" sz="2000" b="1" dirty="0" smtClean="0">
                <a:solidFill>
                  <a:prstClr val="white"/>
                </a:solidFill>
              </a:rPr>
              <a:t> on-land </a:t>
            </a:r>
            <a:r>
              <a:rPr lang="fr-FR" sz="2000" b="1" dirty="0" err="1" smtClean="0">
                <a:solidFill>
                  <a:prstClr val="white"/>
                </a:solidFill>
              </a:rPr>
              <a:t>threats</a:t>
            </a:r>
            <a:r>
              <a:rPr lang="fr-FR" sz="2000" b="1" dirty="0" smtClean="0">
                <a:solidFill>
                  <a:prstClr val="white"/>
                </a:solidFill>
              </a:rPr>
              <a:t>:</a:t>
            </a:r>
          </a:p>
          <a:p>
            <a:pPr lvl="1">
              <a:defRPr/>
            </a:pPr>
            <a:r>
              <a:rPr lang="fr-FR" sz="2000" dirty="0" err="1" smtClean="0">
                <a:solidFill>
                  <a:prstClr val="white"/>
                </a:solidFill>
              </a:rPr>
              <a:t>Poaching</a:t>
            </a:r>
            <a:endParaRPr lang="fr-FR" sz="2000" dirty="0" smtClean="0">
              <a:solidFill>
                <a:prstClr val="white"/>
              </a:solidFill>
            </a:endParaRPr>
          </a:p>
          <a:p>
            <a:pPr lvl="1">
              <a:defRPr/>
            </a:pPr>
            <a:r>
              <a:rPr lang="fr-FR" sz="2000" dirty="0" smtClean="0">
                <a:solidFill>
                  <a:prstClr val="white"/>
                </a:solidFill>
              </a:rPr>
              <a:t>Dog </a:t>
            </a:r>
            <a:r>
              <a:rPr lang="fr-FR" sz="2000" dirty="0" err="1" smtClean="0">
                <a:solidFill>
                  <a:prstClr val="white"/>
                </a:solidFill>
              </a:rPr>
              <a:t>predation</a:t>
            </a:r>
            <a:r>
              <a:rPr lang="fr-FR" sz="2000" dirty="0" smtClean="0">
                <a:solidFill>
                  <a:prstClr val="white"/>
                </a:solidFill>
              </a:rPr>
              <a:t> on </a:t>
            </a:r>
            <a:r>
              <a:rPr lang="fr-FR" sz="2000" dirty="0" err="1" smtClean="0">
                <a:solidFill>
                  <a:prstClr val="white"/>
                </a:solidFill>
              </a:rPr>
              <a:t>nests</a:t>
            </a:r>
            <a:r>
              <a:rPr lang="fr-FR" sz="2000" dirty="0" smtClean="0">
                <a:solidFill>
                  <a:prstClr val="white"/>
                </a:solidFill>
              </a:rPr>
              <a:t> &amp; </a:t>
            </a:r>
            <a:r>
              <a:rPr lang="fr-FR" sz="2000" b="1" dirty="0" smtClean="0">
                <a:solidFill>
                  <a:prstClr val="white"/>
                </a:solidFill>
                <a:effectLst>
                  <a:outerShdw blurRad="38100" dist="38100" dir="2700000" algn="tl">
                    <a:srgbClr val="000000">
                      <a:alpha val="43137"/>
                    </a:srgbClr>
                  </a:outerShdw>
                </a:effectLst>
              </a:rPr>
              <a:t>♀</a:t>
            </a:r>
            <a:endParaRPr lang="fr-FR" sz="2000" dirty="0" smtClean="0">
              <a:solidFill>
                <a:prstClr val="white"/>
              </a:solidFill>
            </a:endParaRPr>
          </a:p>
          <a:p>
            <a:pPr lvl="1">
              <a:defRPr/>
            </a:pPr>
            <a:r>
              <a:rPr lang="fr-FR" sz="2000" dirty="0" smtClean="0">
                <a:solidFill>
                  <a:prstClr val="white"/>
                </a:solidFill>
              </a:rPr>
              <a:t>Light pollution</a:t>
            </a:r>
          </a:p>
          <a:p>
            <a:pPr lvl="1">
              <a:defRPr/>
            </a:pPr>
            <a:r>
              <a:rPr lang="fr-FR" sz="2000" dirty="0" err="1" smtClean="0">
                <a:solidFill>
                  <a:prstClr val="white"/>
                </a:solidFill>
              </a:rPr>
              <a:t>Turtle</a:t>
            </a:r>
            <a:r>
              <a:rPr lang="fr-FR" sz="2000" dirty="0" smtClean="0">
                <a:solidFill>
                  <a:prstClr val="white"/>
                </a:solidFill>
              </a:rPr>
              <a:t> </a:t>
            </a:r>
            <a:r>
              <a:rPr lang="fr-FR" sz="2000" dirty="0" err="1" smtClean="0">
                <a:solidFill>
                  <a:prstClr val="white"/>
                </a:solidFill>
              </a:rPr>
              <a:t>watching</a:t>
            </a:r>
            <a:r>
              <a:rPr lang="fr-FR" sz="2000" dirty="0" smtClean="0">
                <a:solidFill>
                  <a:prstClr val="white"/>
                </a:solidFill>
              </a:rPr>
              <a:t> </a:t>
            </a:r>
            <a:r>
              <a:rPr lang="fr-FR" sz="2000" dirty="0" err="1" smtClean="0">
                <a:solidFill>
                  <a:prstClr val="white"/>
                </a:solidFill>
              </a:rPr>
              <a:t>disturbances</a:t>
            </a:r>
            <a:endParaRPr lang="fr-FR" sz="2000" dirty="0" smtClean="0">
              <a:solidFill>
                <a:prstClr val="white"/>
              </a:solidFill>
            </a:endParaRPr>
          </a:p>
          <a:p>
            <a:pPr lvl="1">
              <a:defRPr/>
            </a:pPr>
            <a:r>
              <a:rPr lang="fr-FR" sz="2000" dirty="0" smtClean="0">
                <a:solidFill>
                  <a:prstClr val="white"/>
                </a:solidFill>
              </a:rPr>
              <a:t>Land planning on </a:t>
            </a:r>
            <a:r>
              <a:rPr lang="fr-FR" sz="2000" dirty="0" err="1" smtClean="0">
                <a:solidFill>
                  <a:prstClr val="white"/>
                </a:solidFill>
              </a:rPr>
              <a:t>nesting</a:t>
            </a:r>
            <a:r>
              <a:rPr lang="fr-FR" sz="2000" dirty="0" smtClean="0">
                <a:solidFill>
                  <a:prstClr val="white"/>
                </a:solidFill>
              </a:rPr>
              <a:t> sites</a:t>
            </a:r>
          </a:p>
          <a:p>
            <a:pPr lvl="1">
              <a:defRPr/>
            </a:pPr>
            <a:endParaRPr lang="fr-FR" sz="2000" dirty="0" smtClean="0">
              <a:solidFill>
                <a:prstClr val="white"/>
              </a:solidFill>
            </a:endParaRPr>
          </a:p>
        </p:txBody>
      </p:sp>
      <p:sp>
        <p:nvSpPr>
          <p:cNvPr id="15" name="Rectangle à coins arrondis 14"/>
          <p:cNvSpPr/>
          <p:nvPr/>
        </p:nvSpPr>
        <p:spPr>
          <a:xfrm>
            <a:off x="1686081" y="1503855"/>
            <a:ext cx="1584176" cy="1610132"/>
          </a:xfrm>
          <a:prstGeom prst="roundRect">
            <a:avLst/>
          </a:prstGeom>
          <a:noFill/>
          <a:ln w="127000">
            <a:solidFill>
              <a:srgbClr val="8CEBF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508097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1000"/>
                                        <p:tgtEl>
                                          <p:spTgt spid="41"/>
                                        </p:tgtEl>
                                      </p:cBhvr>
                                    </p:animEffect>
                                    <p:anim calcmode="lin" valueType="num">
                                      <p:cBhvr>
                                        <p:cTn id="8" dur="1000" fill="hold"/>
                                        <p:tgtEl>
                                          <p:spTgt spid="41"/>
                                        </p:tgtEl>
                                        <p:attrNameLst>
                                          <p:attrName>ppt_x</p:attrName>
                                        </p:attrNameLst>
                                      </p:cBhvr>
                                      <p:tavLst>
                                        <p:tav tm="0">
                                          <p:val>
                                            <p:strVal val="#ppt_x"/>
                                          </p:val>
                                        </p:tav>
                                        <p:tav tm="100000">
                                          <p:val>
                                            <p:strVal val="#ppt_x"/>
                                          </p:val>
                                        </p:tav>
                                      </p:tavLst>
                                    </p:anim>
                                    <p:anim calcmode="lin" valueType="num">
                                      <p:cBhvr>
                                        <p:cTn id="9"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1000"/>
                                        <p:tgtEl>
                                          <p:spTgt spid="18"/>
                                        </p:tgtEl>
                                      </p:cBhvr>
                                    </p:animEffect>
                                    <p:anim calcmode="lin" valueType="num">
                                      <p:cBhvr>
                                        <p:cTn id="19" dur="1000" fill="hold"/>
                                        <p:tgtEl>
                                          <p:spTgt spid="18"/>
                                        </p:tgtEl>
                                        <p:attrNameLst>
                                          <p:attrName>ppt_x</p:attrName>
                                        </p:attrNameLst>
                                      </p:cBhvr>
                                      <p:tavLst>
                                        <p:tav tm="0">
                                          <p:val>
                                            <p:strVal val="#ppt_x"/>
                                          </p:val>
                                        </p:tav>
                                        <p:tav tm="100000">
                                          <p:val>
                                            <p:strVal val="#ppt_x"/>
                                          </p:val>
                                        </p:tav>
                                      </p:tavLst>
                                    </p:anim>
                                    <p:anim calcmode="lin" valueType="num">
                                      <p:cBhvr>
                                        <p:cTn id="20"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16" grpId="0"/>
      <p:bldP spid="18" grpId="0" animBg="1"/>
      <p:bldP spid="19"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2" name="Picture 5"/>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 y="6742508"/>
            <a:ext cx="9144000" cy="142876"/>
          </a:xfrm>
          <a:prstGeom prst="rect">
            <a:avLst/>
          </a:prstGeom>
          <a:noFill/>
          <a:ln w="9525">
            <a:noFill/>
            <a:miter lim="800000"/>
            <a:headEnd/>
            <a:tailEnd/>
          </a:ln>
          <a:effectLst/>
        </p:spPr>
      </p:pic>
      <p:sp>
        <p:nvSpPr>
          <p:cNvPr id="43" name="ZoneTexte 42"/>
          <p:cNvSpPr txBox="1"/>
          <p:nvPr/>
        </p:nvSpPr>
        <p:spPr>
          <a:xfrm>
            <a:off x="1" y="0"/>
            <a:ext cx="9143999" cy="400110"/>
          </a:xfrm>
          <a:prstGeom prst="rect">
            <a:avLst/>
          </a:prstGeom>
          <a:solidFill>
            <a:srgbClr val="00615B"/>
          </a:solidFill>
        </p:spPr>
        <p:txBody>
          <a:bodyPr wrap="square" rtlCol="0">
            <a:spAutoFit/>
          </a:bodyPr>
          <a:lstStyle/>
          <a:p>
            <a:pPr lvl="0" algn="ctr">
              <a:spcBef>
                <a:spcPts val="0"/>
              </a:spcBef>
              <a:defRPr/>
            </a:pPr>
            <a:r>
              <a:rPr lang="fr-FR" sz="2000" b="1" dirty="0">
                <a:solidFill>
                  <a:prstClr val="white"/>
                </a:solidFill>
              </a:rPr>
              <a:t>4. Conservation</a:t>
            </a:r>
          </a:p>
        </p:txBody>
      </p:sp>
      <p:sp>
        <p:nvSpPr>
          <p:cNvPr id="4" name="ZoneTexte 3"/>
          <p:cNvSpPr txBox="1"/>
          <p:nvPr/>
        </p:nvSpPr>
        <p:spPr>
          <a:xfrm>
            <a:off x="1" y="6479758"/>
            <a:ext cx="9143999" cy="2616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1100" b="0" i="0" u="none" strike="noStrike" kern="1200" cap="none" spc="0" normalizeH="0" baseline="0" noProof="0" dirty="0" smtClean="0">
                <a:ln>
                  <a:noFill/>
                </a:ln>
                <a:solidFill>
                  <a:prstClr val="white"/>
                </a:solidFill>
                <a:effectLst/>
                <a:uLnTx/>
                <a:uFillTx/>
                <a:latin typeface="Arial" charset="0"/>
                <a:ea typeface="+mn-ea"/>
                <a:cs typeface="Arial" charset="0"/>
              </a:rPr>
              <a:t>Bilans régionaux : GUYANE. Colloque GTMF. 12 novembre</a:t>
            </a:r>
            <a:r>
              <a:rPr kumimoji="0" lang="fr-FR" sz="1100" b="0" i="0" u="none" strike="noStrike" kern="1200" cap="none" spc="0" normalizeH="0" baseline="0" noProof="0" dirty="0">
                <a:ln>
                  <a:noFill/>
                </a:ln>
                <a:solidFill>
                  <a:prstClr val="white"/>
                </a:solidFill>
                <a:effectLst/>
                <a:uLnTx/>
                <a:uFillTx/>
                <a:latin typeface="Arial" charset="0"/>
                <a:ea typeface="+mn-ea"/>
                <a:cs typeface="Arial" charset="0"/>
              </a:rPr>
              <a:t> </a:t>
            </a:r>
            <a:r>
              <a:rPr kumimoji="0" lang="fr-FR" sz="1100" b="0" i="0" u="none" strike="noStrike" kern="1200" cap="none" spc="0" normalizeH="0" baseline="0" noProof="0" dirty="0" smtClean="0">
                <a:ln>
                  <a:noFill/>
                </a:ln>
                <a:solidFill>
                  <a:prstClr val="white"/>
                </a:solidFill>
                <a:effectLst/>
                <a:uLnTx/>
                <a:uFillTx/>
                <a:latin typeface="Arial" charset="0"/>
                <a:ea typeface="+mn-ea"/>
                <a:cs typeface="Arial" charset="0"/>
              </a:rPr>
              <a:t>2018.</a:t>
            </a:r>
            <a:endParaRPr kumimoji="0" lang="fr-FR" sz="1100" b="0" i="0" u="none" strike="noStrike" kern="1200" cap="none" spc="0" normalizeH="0" baseline="0" noProof="0" dirty="0">
              <a:ln>
                <a:noFill/>
              </a:ln>
              <a:solidFill>
                <a:prstClr val="white"/>
              </a:solidFill>
              <a:effectLst/>
              <a:uLnTx/>
              <a:uFillTx/>
              <a:latin typeface="Arial" charset="0"/>
              <a:ea typeface="+mn-ea"/>
              <a:cs typeface="Arial" charset="0"/>
            </a:endParaRPr>
          </a:p>
        </p:txBody>
      </p:sp>
      <p:graphicFrame>
        <p:nvGraphicFramePr>
          <p:cNvPr id="8" name="Graphique 7"/>
          <p:cNvGraphicFramePr>
            <a:graphicFrameLocks/>
          </p:cNvGraphicFramePr>
          <p:nvPr>
            <p:extLst>
              <p:ext uri="{D42A27DB-BD31-4B8C-83A1-F6EECF244321}">
                <p14:modId xmlns:p14="http://schemas.microsoft.com/office/powerpoint/2010/main" val="20970517"/>
              </p:ext>
            </p:extLst>
          </p:nvPr>
        </p:nvGraphicFramePr>
        <p:xfrm>
          <a:off x="1" y="400110"/>
          <a:ext cx="9144000" cy="6341258"/>
        </p:xfrm>
        <a:graphic>
          <a:graphicData uri="http://schemas.openxmlformats.org/drawingml/2006/chart">
            <c:chart xmlns:c="http://schemas.openxmlformats.org/drawingml/2006/chart" xmlns:r="http://schemas.openxmlformats.org/officeDocument/2006/relationships" r:id="rId4"/>
          </a:graphicData>
        </a:graphic>
      </p:graphicFrame>
      <p:pic>
        <p:nvPicPr>
          <p:cNvPr id="6" name="Image 18" descr="logo-pna_2014-2023-v3_m.png"/>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bwMode="auto">
          <a:xfrm>
            <a:off x="7920880" y="441176"/>
            <a:ext cx="1115616" cy="1115616"/>
          </a:xfrm>
          <a:prstGeom prst="rect">
            <a:avLst/>
          </a:prstGeom>
          <a:noFill/>
          <a:ln w="9525">
            <a:noFill/>
            <a:miter lim="800000"/>
            <a:headEnd/>
            <a:tailEnd/>
          </a:ln>
        </p:spPr>
      </p:pic>
      <p:sp>
        <p:nvSpPr>
          <p:cNvPr id="7" name="ZoneTexte 6"/>
          <p:cNvSpPr txBox="1"/>
          <p:nvPr/>
        </p:nvSpPr>
        <p:spPr>
          <a:xfrm>
            <a:off x="467544" y="5229200"/>
            <a:ext cx="796244" cy="523220"/>
          </a:xfrm>
          <a:prstGeom prst="rect">
            <a:avLst/>
          </a:prstGeom>
          <a:noFill/>
        </p:spPr>
        <p:txBody>
          <a:bodyPr wrap="none" rtlCol="0">
            <a:spAutoFit/>
          </a:bodyPr>
          <a:lstStyle/>
          <a:p>
            <a:r>
              <a:rPr lang="fr-FR" sz="2800" b="1" dirty="0" smtClean="0">
                <a:solidFill>
                  <a:srgbClr val="FF00DD"/>
                </a:solidFill>
                <a:latin typeface="+mj-lt"/>
              </a:rPr>
              <a:t>East</a:t>
            </a:r>
            <a:endParaRPr lang="fr-FR" sz="2800" b="1" dirty="0">
              <a:solidFill>
                <a:srgbClr val="FF00DD"/>
              </a:solidFill>
              <a:latin typeface="+mj-lt"/>
            </a:endParaRPr>
          </a:p>
        </p:txBody>
      </p:sp>
      <p:sp>
        <p:nvSpPr>
          <p:cNvPr id="9" name="ZoneTexte 8"/>
          <p:cNvSpPr txBox="1"/>
          <p:nvPr/>
        </p:nvSpPr>
        <p:spPr>
          <a:xfrm>
            <a:off x="1397699" y="4581128"/>
            <a:ext cx="942053" cy="523220"/>
          </a:xfrm>
          <a:prstGeom prst="rect">
            <a:avLst/>
          </a:prstGeom>
          <a:noFill/>
        </p:spPr>
        <p:txBody>
          <a:bodyPr wrap="none" rtlCol="0">
            <a:spAutoFit/>
          </a:bodyPr>
          <a:lstStyle/>
          <a:p>
            <a:r>
              <a:rPr lang="fr-FR" sz="2800" b="1" dirty="0" smtClean="0">
                <a:solidFill>
                  <a:srgbClr val="FFFF00"/>
                </a:solidFill>
                <a:latin typeface="+mj-lt"/>
              </a:rPr>
              <a:t>West</a:t>
            </a:r>
            <a:endParaRPr lang="fr-FR" sz="2800" b="1" dirty="0">
              <a:solidFill>
                <a:srgbClr val="FFFF00"/>
              </a:solidFill>
              <a:latin typeface="+mj-lt"/>
            </a:endParaRPr>
          </a:p>
        </p:txBody>
      </p:sp>
    </p:spTree>
    <p:extLst>
      <p:ext uri="{BB962C8B-B14F-4D97-AF65-F5344CB8AC3E}">
        <p14:creationId xmlns:p14="http://schemas.microsoft.com/office/powerpoint/2010/main" val="393334408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2" name="Picture 5"/>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 y="6742508"/>
            <a:ext cx="9144000" cy="142876"/>
          </a:xfrm>
          <a:prstGeom prst="rect">
            <a:avLst/>
          </a:prstGeom>
          <a:noFill/>
          <a:ln w="9525">
            <a:noFill/>
            <a:miter lim="800000"/>
            <a:headEnd/>
            <a:tailEnd/>
          </a:ln>
          <a:effectLst/>
        </p:spPr>
      </p:pic>
      <p:sp>
        <p:nvSpPr>
          <p:cNvPr id="43" name="ZoneTexte 42"/>
          <p:cNvSpPr txBox="1"/>
          <p:nvPr/>
        </p:nvSpPr>
        <p:spPr>
          <a:xfrm>
            <a:off x="1" y="0"/>
            <a:ext cx="9143999" cy="400110"/>
          </a:xfrm>
          <a:prstGeom prst="rect">
            <a:avLst/>
          </a:prstGeom>
          <a:solidFill>
            <a:srgbClr val="00615B"/>
          </a:solidFill>
        </p:spPr>
        <p:txBody>
          <a:bodyPr wrap="square" rtlCol="0">
            <a:spAutoFit/>
          </a:bodyPr>
          <a:lstStyle/>
          <a:p>
            <a:pPr lvl="0" algn="ctr">
              <a:spcBef>
                <a:spcPts val="0"/>
              </a:spcBef>
              <a:defRPr/>
            </a:pPr>
            <a:r>
              <a:rPr lang="fr-FR" sz="2000" b="1" dirty="0">
                <a:solidFill>
                  <a:prstClr val="white"/>
                </a:solidFill>
              </a:rPr>
              <a:t>4. Conservation</a:t>
            </a:r>
          </a:p>
        </p:txBody>
      </p:sp>
      <p:sp>
        <p:nvSpPr>
          <p:cNvPr id="4" name="ZoneTexte 3"/>
          <p:cNvSpPr txBox="1"/>
          <p:nvPr/>
        </p:nvSpPr>
        <p:spPr>
          <a:xfrm>
            <a:off x="1" y="6479758"/>
            <a:ext cx="9143999" cy="2616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1100" b="0" i="0" u="none" strike="noStrike" kern="1200" cap="none" spc="0" normalizeH="0" baseline="0" noProof="0" dirty="0" smtClean="0">
                <a:ln>
                  <a:noFill/>
                </a:ln>
                <a:solidFill>
                  <a:prstClr val="white"/>
                </a:solidFill>
                <a:effectLst/>
                <a:uLnTx/>
                <a:uFillTx/>
                <a:latin typeface="Arial" charset="0"/>
                <a:ea typeface="+mn-ea"/>
                <a:cs typeface="Arial" charset="0"/>
              </a:rPr>
              <a:t>Bilans régionaux : GUYANE. Colloque GTMF. 12 novembre</a:t>
            </a:r>
            <a:r>
              <a:rPr kumimoji="0" lang="fr-FR" sz="1100" b="0" i="0" u="none" strike="noStrike" kern="1200" cap="none" spc="0" normalizeH="0" baseline="0" noProof="0" dirty="0">
                <a:ln>
                  <a:noFill/>
                </a:ln>
                <a:solidFill>
                  <a:prstClr val="white"/>
                </a:solidFill>
                <a:effectLst/>
                <a:uLnTx/>
                <a:uFillTx/>
                <a:latin typeface="Arial" charset="0"/>
                <a:ea typeface="+mn-ea"/>
                <a:cs typeface="Arial" charset="0"/>
              </a:rPr>
              <a:t> </a:t>
            </a:r>
            <a:r>
              <a:rPr kumimoji="0" lang="fr-FR" sz="1100" b="0" i="0" u="none" strike="noStrike" kern="1200" cap="none" spc="0" normalizeH="0" baseline="0" noProof="0" dirty="0" smtClean="0">
                <a:ln>
                  <a:noFill/>
                </a:ln>
                <a:solidFill>
                  <a:prstClr val="white"/>
                </a:solidFill>
                <a:effectLst/>
                <a:uLnTx/>
                <a:uFillTx/>
                <a:latin typeface="Arial" charset="0"/>
                <a:ea typeface="+mn-ea"/>
                <a:cs typeface="Arial" charset="0"/>
              </a:rPr>
              <a:t>2018.</a:t>
            </a:r>
            <a:endParaRPr kumimoji="0" lang="fr-FR" sz="1100" b="0" i="0" u="none" strike="noStrike" kern="1200" cap="none" spc="0" normalizeH="0" baseline="0" noProof="0" dirty="0">
              <a:ln>
                <a:noFill/>
              </a:ln>
              <a:solidFill>
                <a:prstClr val="white"/>
              </a:solidFill>
              <a:effectLst/>
              <a:uLnTx/>
              <a:uFillTx/>
              <a:latin typeface="Arial" charset="0"/>
              <a:ea typeface="+mn-ea"/>
              <a:cs typeface="Arial" charset="0"/>
            </a:endParaRPr>
          </a:p>
        </p:txBody>
      </p:sp>
      <p:graphicFrame>
        <p:nvGraphicFramePr>
          <p:cNvPr id="26" name="Graphique 25"/>
          <p:cNvGraphicFramePr>
            <a:graphicFrameLocks/>
          </p:cNvGraphicFramePr>
          <p:nvPr>
            <p:extLst>
              <p:ext uri="{D42A27DB-BD31-4B8C-83A1-F6EECF244321}">
                <p14:modId xmlns:p14="http://schemas.microsoft.com/office/powerpoint/2010/main" val="3669976531"/>
              </p:ext>
            </p:extLst>
          </p:nvPr>
        </p:nvGraphicFramePr>
        <p:xfrm>
          <a:off x="0" y="400110"/>
          <a:ext cx="9143999" cy="6341258"/>
        </p:xfrm>
        <a:graphic>
          <a:graphicData uri="http://schemas.openxmlformats.org/drawingml/2006/chart">
            <c:chart xmlns:c="http://schemas.openxmlformats.org/drawingml/2006/chart" xmlns:r="http://schemas.openxmlformats.org/officeDocument/2006/relationships" r:id="rId4"/>
          </a:graphicData>
        </a:graphic>
      </p:graphicFrame>
      <p:sp>
        <p:nvSpPr>
          <p:cNvPr id="8" name="ZoneTexte 7"/>
          <p:cNvSpPr txBox="1"/>
          <p:nvPr/>
        </p:nvSpPr>
        <p:spPr>
          <a:xfrm>
            <a:off x="736482" y="3978642"/>
            <a:ext cx="883190" cy="584775"/>
          </a:xfrm>
          <a:prstGeom prst="rect">
            <a:avLst/>
          </a:prstGeom>
          <a:noFill/>
        </p:spPr>
        <p:txBody>
          <a:bodyPr wrap="none" rtlCol="0">
            <a:spAutoFit/>
          </a:bodyPr>
          <a:lstStyle/>
          <a:p>
            <a:r>
              <a:rPr lang="fr-FR" sz="3200" b="1" dirty="0" smtClean="0">
                <a:solidFill>
                  <a:srgbClr val="FF00DD"/>
                </a:solidFill>
                <a:latin typeface="+mj-lt"/>
              </a:rPr>
              <a:t>East</a:t>
            </a:r>
            <a:endParaRPr lang="fr-FR" b="1" dirty="0">
              <a:solidFill>
                <a:srgbClr val="FF00DD"/>
              </a:solidFill>
              <a:latin typeface="+mj-lt"/>
            </a:endParaRPr>
          </a:p>
        </p:txBody>
      </p:sp>
      <p:sp>
        <p:nvSpPr>
          <p:cNvPr id="9" name="ZoneTexte 8"/>
          <p:cNvSpPr txBox="1"/>
          <p:nvPr/>
        </p:nvSpPr>
        <p:spPr>
          <a:xfrm>
            <a:off x="2195736" y="2754561"/>
            <a:ext cx="1050288" cy="584775"/>
          </a:xfrm>
          <a:prstGeom prst="rect">
            <a:avLst/>
          </a:prstGeom>
          <a:noFill/>
        </p:spPr>
        <p:txBody>
          <a:bodyPr wrap="none" rtlCol="0">
            <a:spAutoFit/>
          </a:bodyPr>
          <a:lstStyle/>
          <a:p>
            <a:r>
              <a:rPr lang="fr-FR" sz="3200" b="1" dirty="0" smtClean="0">
                <a:solidFill>
                  <a:srgbClr val="FFFF00"/>
                </a:solidFill>
                <a:latin typeface="+mj-lt"/>
              </a:rPr>
              <a:t>West</a:t>
            </a:r>
            <a:endParaRPr lang="fr-FR" sz="3200" b="1" dirty="0">
              <a:solidFill>
                <a:srgbClr val="FFFF00"/>
              </a:solidFill>
              <a:latin typeface="+mj-lt"/>
            </a:endParaRPr>
          </a:p>
        </p:txBody>
      </p:sp>
      <p:pic>
        <p:nvPicPr>
          <p:cNvPr id="10" name="Image 18" descr="logo-pna_2014-2023-v3_m.png"/>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bwMode="auto">
          <a:xfrm>
            <a:off x="7920880" y="441176"/>
            <a:ext cx="1115616" cy="1115616"/>
          </a:xfrm>
          <a:prstGeom prst="rect">
            <a:avLst/>
          </a:prstGeom>
          <a:noFill/>
          <a:ln w="9525">
            <a:noFill/>
            <a:miter lim="800000"/>
            <a:headEnd/>
            <a:tailEnd/>
          </a:ln>
        </p:spPr>
      </p:pic>
      <p:sp>
        <p:nvSpPr>
          <p:cNvPr id="11" name="ZoneTexte 10"/>
          <p:cNvSpPr txBox="1"/>
          <p:nvPr/>
        </p:nvSpPr>
        <p:spPr>
          <a:xfrm>
            <a:off x="1695597" y="5537650"/>
            <a:ext cx="2050561" cy="584775"/>
          </a:xfrm>
          <a:prstGeom prst="rect">
            <a:avLst/>
          </a:prstGeom>
          <a:noFill/>
        </p:spPr>
        <p:txBody>
          <a:bodyPr wrap="none" rtlCol="0">
            <a:spAutoFit/>
          </a:bodyPr>
          <a:lstStyle/>
          <a:p>
            <a:r>
              <a:rPr lang="fr-FR" sz="3200" b="1" dirty="0" smtClean="0">
                <a:solidFill>
                  <a:schemeClr val="bg1"/>
                </a:solidFill>
                <a:latin typeface="+mj-lt"/>
              </a:rPr>
              <a:t>Dog pound</a:t>
            </a:r>
            <a:endParaRPr lang="fr-FR" b="1" dirty="0">
              <a:solidFill>
                <a:schemeClr val="bg1"/>
              </a:solidFill>
              <a:latin typeface="+mj-lt"/>
            </a:endParaRPr>
          </a:p>
        </p:txBody>
      </p:sp>
      <p:sp>
        <p:nvSpPr>
          <p:cNvPr id="2" name="ZoneTexte 1"/>
          <p:cNvSpPr txBox="1"/>
          <p:nvPr/>
        </p:nvSpPr>
        <p:spPr>
          <a:xfrm>
            <a:off x="529745" y="6060299"/>
            <a:ext cx="8578759" cy="353943"/>
          </a:xfrm>
          <a:prstGeom prst="rect">
            <a:avLst/>
          </a:prstGeom>
          <a:solidFill>
            <a:schemeClr val="tx1"/>
          </a:solidFill>
        </p:spPr>
        <p:txBody>
          <a:bodyPr wrap="none" rtlCol="0">
            <a:spAutoFit/>
          </a:bodyPr>
          <a:lstStyle/>
          <a:p>
            <a:r>
              <a:rPr lang="fr-FR" sz="1700" b="1" dirty="0" smtClean="0">
                <a:solidFill>
                  <a:schemeClr val="bg1"/>
                </a:solidFill>
              </a:rPr>
              <a:t>2005  2006  2007  2008  2009  2010  2011  2012  2013  2014  2015  2016  2017  2018</a:t>
            </a:r>
            <a:endParaRPr lang="fr-FR" sz="1700" b="1" dirty="0">
              <a:solidFill>
                <a:schemeClr val="bg1"/>
              </a:solidFill>
            </a:endParaRPr>
          </a:p>
        </p:txBody>
      </p:sp>
      <p:sp>
        <p:nvSpPr>
          <p:cNvPr id="3" name="Flèche vers le bas 2"/>
          <p:cNvSpPr/>
          <p:nvPr/>
        </p:nvSpPr>
        <p:spPr>
          <a:xfrm rot="10800000">
            <a:off x="2468851" y="5015960"/>
            <a:ext cx="504056" cy="562856"/>
          </a:xfrm>
          <a:prstGeom prst="down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095648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2" name="Picture 5"/>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 y="6715148"/>
            <a:ext cx="9144000" cy="142876"/>
          </a:xfrm>
          <a:prstGeom prst="rect">
            <a:avLst/>
          </a:prstGeom>
          <a:noFill/>
          <a:ln w="9525">
            <a:noFill/>
            <a:miter lim="800000"/>
            <a:headEnd/>
            <a:tailEnd/>
          </a:ln>
          <a:effectLst/>
        </p:spPr>
      </p:pic>
      <p:sp>
        <p:nvSpPr>
          <p:cNvPr id="43" name="ZoneTexte 42"/>
          <p:cNvSpPr txBox="1"/>
          <p:nvPr/>
        </p:nvSpPr>
        <p:spPr>
          <a:xfrm>
            <a:off x="1" y="0"/>
            <a:ext cx="9143999" cy="400110"/>
          </a:xfrm>
          <a:prstGeom prst="rect">
            <a:avLst/>
          </a:prstGeom>
          <a:solidFill>
            <a:srgbClr val="00615B"/>
          </a:solidFill>
        </p:spPr>
        <p:txBody>
          <a:bodyPr wrap="square" rtlCol="0">
            <a:spAutoFit/>
          </a:bodyPr>
          <a:lstStyle/>
          <a:p>
            <a:pPr lvl="0" algn="ctr">
              <a:spcBef>
                <a:spcPts val="0"/>
              </a:spcBef>
              <a:defRPr/>
            </a:pPr>
            <a:r>
              <a:rPr lang="fr-FR" sz="2000" b="1" dirty="0">
                <a:solidFill>
                  <a:schemeClr val="bg1"/>
                </a:solidFill>
              </a:rPr>
              <a:t>5. Education and communication</a:t>
            </a:r>
          </a:p>
        </p:txBody>
      </p:sp>
      <p:grpSp>
        <p:nvGrpSpPr>
          <p:cNvPr id="3" name="Groupe 2"/>
          <p:cNvGrpSpPr/>
          <p:nvPr/>
        </p:nvGrpSpPr>
        <p:grpSpPr>
          <a:xfrm>
            <a:off x="8154652" y="6377574"/>
            <a:ext cx="953852" cy="297505"/>
            <a:chOff x="6084168" y="5443091"/>
            <a:chExt cx="2248365" cy="729553"/>
          </a:xfrm>
        </p:grpSpPr>
        <p:pic>
          <p:nvPicPr>
            <p:cNvPr id="5" name="Image 18" descr="logo-pna_2014-2023-v3_m.pn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6084168" y="5445224"/>
              <a:ext cx="727420" cy="727420"/>
            </a:xfrm>
            <a:prstGeom prst="rect">
              <a:avLst/>
            </a:prstGeom>
            <a:noFill/>
            <a:ln w="9525">
              <a:noFill/>
              <a:miter lim="800000"/>
              <a:headEnd/>
              <a:tailEnd/>
            </a:ln>
          </p:spPr>
        </p:pic>
        <p:pic>
          <p:nvPicPr>
            <p:cNvPr id="6" name="Image 5"/>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948263" y="5445224"/>
              <a:ext cx="675753" cy="727420"/>
            </a:xfrm>
            <a:prstGeom prst="rect">
              <a:avLst/>
            </a:prstGeom>
          </p:spPr>
        </p:pic>
        <p:pic>
          <p:nvPicPr>
            <p:cNvPr id="7" name="Image 6"/>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760691" y="5443091"/>
              <a:ext cx="571842" cy="729553"/>
            </a:xfrm>
            <a:prstGeom prst="rect">
              <a:avLst/>
            </a:prstGeom>
          </p:spPr>
        </p:pic>
      </p:grpSp>
      <p:sp>
        <p:nvSpPr>
          <p:cNvPr id="4" name="ZoneTexte 3"/>
          <p:cNvSpPr txBox="1"/>
          <p:nvPr/>
        </p:nvSpPr>
        <p:spPr>
          <a:xfrm>
            <a:off x="-36512" y="6450834"/>
            <a:ext cx="9143999" cy="2616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1100" b="0" i="0" u="none" strike="noStrike" kern="1200" cap="none" spc="0" normalizeH="0" baseline="0" noProof="0" dirty="0">
                <a:ln>
                  <a:noFill/>
                </a:ln>
                <a:solidFill>
                  <a:prstClr val="white"/>
                </a:solidFill>
                <a:effectLst/>
                <a:uLnTx/>
                <a:uFillTx/>
                <a:latin typeface="Arial" charset="0"/>
                <a:ea typeface="+mn-ea"/>
                <a:cs typeface="Arial" charset="0"/>
              </a:rPr>
              <a:t>Country report : FRENCH GUIANA. WIDECAST </a:t>
            </a:r>
            <a:r>
              <a:rPr kumimoji="0" lang="fr-FR" sz="1100" b="0" i="0" u="none" strike="noStrike" kern="1200" cap="none" spc="0" normalizeH="0" baseline="0" noProof="0" dirty="0" err="1">
                <a:ln>
                  <a:noFill/>
                </a:ln>
                <a:solidFill>
                  <a:prstClr val="white"/>
                </a:solidFill>
                <a:effectLst/>
                <a:uLnTx/>
                <a:uFillTx/>
                <a:latin typeface="Arial" charset="0"/>
                <a:ea typeface="+mn-ea"/>
                <a:cs typeface="Arial" charset="0"/>
              </a:rPr>
              <a:t>Annual</a:t>
            </a:r>
            <a:r>
              <a:rPr kumimoji="0" lang="fr-FR" sz="1100" b="0" i="0" u="none" strike="noStrike" kern="1200" cap="none" spc="0" normalizeH="0" baseline="0" noProof="0" dirty="0">
                <a:ln>
                  <a:noFill/>
                </a:ln>
                <a:solidFill>
                  <a:prstClr val="white"/>
                </a:solidFill>
                <a:effectLst/>
                <a:uLnTx/>
                <a:uFillTx/>
                <a:latin typeface="Arial" charset="0"/>
                <a:ea typeface="+mn-ea"/>
                <a:cs typeface="Arial" charset="0"/>
              </a:rPr>
              <a:t> General Meeting 2019</a:t>
            </a:r>
          </a:p>
        </p:txBody>
      </p:sp>
      <p:pic>
        <p:nvPicPr>
          <p:cNvPr id="18" name="Image 17"/>
          <p:cNvPicPr>
            <a:picLocks noChangeAspect="1"/>
          </p:cNvPicPr>
          <p:nvPr/>
        </p:nvPicPr>
        <p:blipFill rotWithShape="1">
          <a:blip r:embed="rId6"/>
          <a:srcRect l="10706" t="34251" r="2958" b="17515"/>
          <a:stretch/>
        </p:blipFill>
        <p:spPr>
          <a:xfrm>
            <a:off x="121656" y="467077"/>
            <a:ext cx="8971299" cy="2817907"/>
          </a:xfrm>
          <a:prstGeom prst="rect">
            <a:avLst/>
          </a:prstGeom>
        </p:spPr>
      </p:pic>
      <p:sp>
        <p:nvSpPr>
          <p:cNvPr id="23" name="Rectangle à coins arrondis 22"/>
          <p:cNvSpPr/>
          <p:nvPr/>
        </p:nvSpPr>
        <p:spPr>
          <a:xfrm>
            <a:off x="3691597" y="2423156"/>
            <a:ext cx="1584176" cy="447231"/>
          </a:xfrm>
          <a:prstGeom prst="roundRect">
            <a:avLst/>
          </a:prstGeom>
          <a:noFill/>
          <a:ln w="127000">
            <a:solidFill>
              <a:srgbClr val="8CEBF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ZoneTexte 15"/>
          <p:cNvSpPr txBox="1"/>
          <p:nvPr/>
        </p:nvSpPr>
        <p:spPr>
          <a:xfrm>
            <a:off x="179511" y="3292996"/>
            <a:ext cx="8913444" cy="400110"/>
          </a:xfrm>
          <a:prstGeom prst="rect">
            <a:avLst/>
          </a:prstGeom>
          <a:noFill/>
        </p:spPr>
        <p:txBody>
          <a:bodyPr wrap="square" rtlCol="0">
            <a:spAutoFit/>
          </a:bodyPr>
          <a:lstStyle/>
          <a:p>
            <a:pPr lvl="0">
              <a:defRPr/>
            </a:pPr>
            <a:r>
              <a:rPr lang="fr-FR" sz="2000" b="1" dirty="0" err="1" smtClean="0">
                <a:solidFill>
                  <a:prstClr val="white"/>
                </a:solidFill>
              </a:rPr>
              <a:t>School</a:t>
            </a:r>
            <a:r>
              <a:rPr lang="fr-FR" sz="2000" b="1" dirty="0" smtClean="0">
                <a:solidFill>
                  <a:prstClr val="white"/>
                </a:solidFill>
              </a:rPr>
              <a:t> </a:t>
            </a:r>
            <a:r>
              <a:rPr lang="fr-FR" sz="2000" b="1" dirty="0" err="1" smtClean="0">
                <a:solidFill>
                  <a:prstClr val="white"/>
                </a:solidFill>
              </a:rPr>
              <a:t>education</a:t>
            </a:r>
            <a:r>
              <a:rPr lang="fr-FR" sz="2000" b="1" dirty="0" smtClean="0">
                <a:solidFill>
                  <a:prstClr val="white"/>
                </a:solidFill>
              </a:rPr>
              <a:t> programs: &gt; 2,500 </a:t>
            </a:r>
            <a:r>
              <a:rPr lang="fr-FR" sz="2000" b="1" dirty="0" err="1" smtClean="0">
                <a:solidFill>
                  <a:prstClr val="white"/>
                </a:solidFill>
              </a:rPr>
              <a:t>pupils</a:t>
            </a:r>
            <a:r>
              <a:rPr lang="fr-FR" sz="2000" b="1" dirty="0" smtClean="0">
                <a:solidFill>
                  <a:prstClr val="white"/>
                </a:solidFill>
              </a:rPr>
              <a:t> </a:t>
            </a:r>
            <a:r>
              <a:rPr lang="fr-FR" sz="2000" b="1" dirty="0" err="1" smtClean="0">
                <a:solidFill>
                  <a:prstClr val="white"/>
                </a:solidFill>
              </a:rPr>
              <a:t>through</a:t>
            </a:r>
            <a:r>
              <a:rPr lang="fr-FR" sz="2000" b="1" dirty="0" smtClean="0">
                <a:solidFill>
                  <a:prstClr val="white"/>
                </a:solidFill>
              </a:rPr>
              <a:t> 130 classes </a:t>
            </a:r>
            <a:r>
              <a:rPr lang="fr-FR" sz="1600" dirty="0" smtClean="0">
                <a:solidFill>
                  <a:prstClr val="white"/>
                </a:solidFill>
              </a:rPr>
              <a:t>(2013-18)</a:t>
            </a:r>
            <a:endParaRPr lang="fr-FR" sz="2000" dirty="0" smtClean="0">
              <a:solidFill>
                <a:prstClr val="white"/>
              </a:solidFill>
            </a:endParaRPr>
          </a:p>
        </p:txBody>
      </p:sp>
      <p:grpSp>
        <p:nvGrpSpPr>
          <p:cNvPr id="28" name="Groupe 27"/>
          <p:cNvGrpSpPr/>
          <p:nvPr/>
        </p:nvGrpSpPr>
        <p:grpSpPr>
          <a:xfrm>
            <a:off x="641335" y="3869645"/>
            <a:ext cx="7931939" cy="2468515"/>
            <a:chOff x="95672" y="3060829"/>
            <a:chExt cx="8879875" cy="2913333"/>
          </a:xfrm>
        </p:grpSpPr>
        <p:pic>
          <p:nvPicPr>
            <p:cNvPr id="29" name="Image 28">
              <a:extLst>
                <a:ext uri="{FF2B5EF4-FFF2-40B4-BE49-F238E27FC236}">
                  <a16:creationId xmlns:a16="http://schemas.microsoft.com/office/drawing/2014/main" id="{00179806-CBA1-4D47-AA44-69FFE6F5930E}"/>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179512" y="3066780"/>
              <a:ext cx="4247256" cy="2476495"/>
            </a:xfrm>
            <a:prstGeom prst="rect">
              <a:avLst/>
            </a:prstGeom>
          </p:spPr>
        </p:pic>
        <p:pic>
          <p:nvPicPr>
            <p:cNvPr id="30" name="Image 29"/>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4562310" y="3060829"/>
              <a:ext cx="4413237" cy="2482446"/>
            </a:xfrm>
            <a:prstGeom prst="rect">
              <a:avLst/>
            </a:prstGeom>
          </p:spPr>
        </p:pic>
        <p:sp>
          <p:nvSpPr>
            <p:cNvPr id="31" name="ZoneTexte 30"/>
            <p:cNvSpPr txBox="1"/>
            <p:nvPr/>
          </p:nvSpPr>
          <p:spPr>
            <a:xfrm>
              <a:off x="95672" y="5543275"/>
              <a:ext cx="4331096" cy="430887"/>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fr-FR" sz="1100" dirty="0" smtClean="0">
                  <a:solidFill>
                    <a:prstClr val="white"/>
                  </a:solidFill>
                </a:rPr>
                <a:t>Education </a:t>
              </a:r>
              <a:r>
                <a:rPr lang="fr-FR" sz="1100" dirty="0" err="1" smtClean="0">
                  <a:solidFill>
                    <a:prstClr val="white"/>
                  </a:solidFill>
                </a:rPr>
                <a:t>project</a:t>
              </a:r>
              <a:r>
                <a:rPr lang="fr-FR" sz="1100" dirty="0" smtClean="0">
                  <a:solidFill>
                    <a:prstClr val="white"/>
                  </a:solidFill>
                </a:rPr>
                <a:t> « </a:t>
              </a:r>
              <a:r>
                <a:rPr lang="fr-FR" sz="1100" dirty="0" err="1" smtClean="0">
                  <a:solidFill>
                    <a:prstClr val="white"/>
                  </a:solidFill>
                </a:rPr>
                <a:t>turtles</a:t>
              </a:r>
              <a:r>
                <a:rPr lang="fr-FR" sz="1100" dirty="0" smtClean="0">
                  <a:solidFill>
                    <a:prstClr val="white"/>
                  </a:solidFill>
                </a:rPr>
                <a:t> on </a:t>
              </a:r>
              <a:r>
                <a:rPr lang="fr-FR" sz="1100" dirty="0" err="1" smtClean="0">
                  <a:solidFill>
                    <a:prstClr val="white"/>
                  </a:solidFill>
                </a:rPr>
                <a:t>scene</a:t>
              </a:r>
              <a:r>
                <a:rPr lang="fr-FR" sz="1100" dirty="0" smtClean="0">
                  <a:solidFill>
                    <a:prstClr val="white"/>
                  </a:solidFill>
                </a:rPr>
                <a:t> » </a:t>
              </a:r>
              <a:r>
                <a:rPr lang="fr-FR" sz="1100" dirty="0" err="1" smtClean="0">
                  <a:solidFill>
                    <a:prstClr val="white"/>
                  </a:solidFill>
                </a:rPr>
                <a:t>involving</a:t>
              </a:r>
              <a:r>
                <a:rPr lang="fr-FR" sz="1100" dirty="0" smtClean="0">
                  <a:solidFill>
                    <a:prstClr val="white"/>
                  </a:solidFill>
                </a:rPr>
                <a:t> 3 </a:t>
              </a:r>
              <a:r>
                <a:rPr lang="fr-FR" sz="1100" dirty="0" err="1" smtClean="0">
                  <a:solidFill>
                    <a:prstClr val="white"/>
                  </a:solidFill>
                </a:rPr>
                <a:t>primary</a:t>
              </a:r>
              <a:r>
                <a:rPr lang="fr-FR" sz="1100" dirty="0" smtClean="0">
                  <a:solidFill>
                    <a:prstClr val="white"/>
                  </a:solidFill>
                </a:rPr>
                <a:t> </a:t>
              </a:r>
              <a:r>
                <a:rPr lang="fr-FR" sz="1100" dirty="0" err="1" smtClean="0">
                  <a:solidFill>
                    <a:prstClr val="white"/>
                  </a:solidFill>
                </a:rPr>
                <a:t>schools</a:t>
              </a:r>
              <a:r>
                <a:rPr lang="fr-FR" sz="1100" dirty="0" smtClean="0">
                  <a:solidFill>
                    <a:prstClr val="white"/>
                  </a:solidFill>
                </a:rPr>
                <a:t>. Photo : ©Kwata</a:t>
              </a:r>
            </a:p>
          </p:txBody>
        </p:sp>
        <p:sp>
          <p:nvSpPr>
            <p:cNvPr id="32" name="ZoneTexte 31"/>
            <p:cNvSpPr txBox="1"/>
            <p:nvPr/>
          </p:nvSpPr>
          <p:spPr>
            <a:xfrm>
              <a:off x="4490539" y="5543275"/>
              <a:ext cx="4331096" cy="26161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fr-FR" sz="1100" dirty="0" smtClean="0">
                  <a:solidFill>
                    <a:prstClr val="white"/>
                  </a:solidFill>
                </a:rPr>
                <a:t>Beach trash </a:t>
              </a:r>
              <a:r>
                <a:rPr lang="fr-FR" sz="1100" dirty="0" err="1" smtClean="0">
                  <a:solidFill>
                    <a:prstClr val="white"/>
                  </a:solidFill>
                </a:rPr>
                <a:t>cleaning</a:t>
              </a:r>
              <a:r>
                <a:rPr lang="fr-FR" sz="1100" dirty="0" smtClean="0">
                  <a:solidFill>
                    <a:prstClr val="white"/>
                  </a:solidFill>
                </a:rPr>
                <a:t> </a:t>
              </a:r>
              <a:r>
                <a:rPr lang="fr-FR" sz="1100" dirty="0" err="1" smtClean="0">
                  <a:solidFill>
                    <a:prstClr val="white"/>
                  </a:solidFill>
                </a:rPr>
                <a:t>day</a:t>
              </a:r>
              <a:r>
                <a:rPr lang="fr-FR" sz="1100" dirty="0" smtClean="0">
                  <a:solidFill>
                    <a:prstClr val="white"/>
                  </a:solidFill>
                </a:rPr>
                <a:t> on the </a:t>
              </a:r>
              <a:r>
                <a:rPr lang="fr-FR" sz="1100" dirty="0" err="1" smtClean="0">
                  <a:solidFill>
                    <a:prstClr val="white"/>
                  </a:solidFill>
                </a:rPr>
                <a:t>Yalimapo</a:t>
              </a:r>
              <a:r>
                <a:rPr lang="fr-FR" sz="1100" dirty="0" smtClean="0">
                  <a:solidFill>
                    <a:prstClr val="white"/>
                  </a:solidFill>
                </a:rPr>
                <a:t> </a:t>
              </a:r>
              <a:r>
                <a:rPr lang="fr-FR" sz="1100" dirty="0" err="1" smtClean="0">
                  <a:solidFill>
                    <a:prstClr val="white"/>
                  </a:solidFill>
                </a:rPr>
                <a:t>beach</a:t>
              </a:r>
              <a:r>
                <a:rPr lang="fr-FR" sz="1100" dirty="0" smtClean="0">
                  <a:solidFill>
                    <a:prstClr val="white"/>
                  </a:solidFill>
                </a:rPr>
                <a:t>. Photo : ©RNA</a:t>
              </a:r>
            </a:p>
          </p:txBody>
        </p:sp>
      </p:grpSp>
    </p:spTree>
    <p:extLst>
      <p:ext uri="{BB962C8B-B14F-4D97-AF65-F5344CB8AC3E}">
        <p14:creationId xmlns:p14="http://schemas.microsoft.com/office/powerpoint/2010/main" val="2454390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2" name="Picture 5"/>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 y="6715148"/>
            <a:ext cx="9144000" cy="142876"/>
          </a:xfrm>
          <a:prstGeom prst="rect">
            <a:avLst/>
          </a:prstGeom>
          <a:noFill/>
          <a:ln w="9525">
            <a:noFill/>
            <a:miter lim="800000"/>
            <a:headEnd/>
            <a:tailEnd/>
          </a:ln>
          <a:effectLst/>
        </p:spPr>
      </p:pic>
      <p:sp>
        <p:nvSpPr>
          <p:cNvPr id="43" name="ZoneTexte 42"/>
          <p:cNvSpPr txBox="1"/>
          <p:nvPr/>
        </p:nvSpPr>
        <p:spPr>
          <a:xfrm>
            <a:off x="1" y="0"/>
            <a:ext cx="9143999" cy="400110"/>
          </a:xfrm>
          <a:prstGeom prst="rect">
            <a:avLst/>
          </a:prstGeom>
          <a:solidFill>
            <a:srgbClr val="00615B"/>
          </a:solidFill>
        </p:spPr>
        <p:txBody>
          <a:bodyPr wrap="square" rtlCol="0">
            <a:spAutoFit/>
          </a:bodyPr>
          <a:lstStyle/>
          <a:p>
            <a:pPr lvl="0" algn="ctr">
              <a:spcBef>
                <a:spcPts val="0"/>
              </a:spcBef>
              <a:defRPr/>
            </a:pPr>
            <a:r>
              <a:rPr lang="fr-FR" sz="2000" b="1" dirty="0">
                <a:solidFill>
                  <a:schemeClr val="bg1"/>
                </a:solidFill>
              </a:rPr>
              <a:t>5. Education and communication</a:t>
            </a:r>
          </a:p>
        </p:txBody>
      </p:sp>
      <p:grpSp>
        <p:nvGrpSpPr>
          <p:cNvPr id="3" name="Groupe 2"/>
          <p:cNvGrpSpPr/>
          <p:nvPr/>
        </p:nvGrpSpPr>
        <p:grpSpPr>
          <a:xfrm>
            <a:off x="7236296" y="6021288"/>
            <a:ext cx="1816317" cy="585537"/>
            <a:chOff x="6084168" y="5443091"/>
            <a:chExt cx="2248365" cy="729553"/>
          </a:xfrm>
        </p:grpSpPr>
        <p:pic>
          <p:nvPicPr>
            <p:cNvPr id="5" name="Image 18" descr="logo-pna_2014-2023-v3_m.pn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6084168" y="5445224"/>
              <a:ext cx="727420" cy="727420"/>
            </a:xfrm>
            <a:prstGeom prst="rect">
              <a:avLst/>
            </a:prstGeom>
            <a:noFill/>
            <a:ln w="9525">
              <a:noFill/>
              <a:miter lim="800000"/>
              <a:headEnd/>
              <a:tailEnd/>
            </a:ln>
          </p:spPr>
        </p:pic>
        <p:pic>
          <p:nvPicPr>
            <p:cNvPr id="6" name="Image 5"/>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948263" y="5445224"/>
              <a:ext cx="675753" cy="727420"/>
            </a:xfrm>
            <a:prstGeom prst="rect">
              <a:avLst/>
            </a:prstGeom>
          </p:spPr>
        </p:pic>
        <p:pic>
          <p:nvPicPr>
            <p:cNvPr id="7" name="Image 6"/>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760691" y="5443091"/>
              <a:ext cx="571842" cy="729553"/>
            </a:xfrm>
            <a:prstGeom prst="rect">
              <a:avLst/>
            </a:prstGeom>
          </p:spPr>
        </p:pic>
      </p:grpSp>
      <p:sp>
        <p:nvSpPr>
          <p:cNvPr id="4" name="ZoneTexte 3"/>
          <p:cNvSpPr txBox="1"/>
          <p:nvPr/>
        </p:nvSpPr>
        <p:spPr>
          <a:xfrm>
            <a:off x="1" y="6450834"/>
            <a:ext cx="9143999" cy="261610"/>
          </a:xfrm>
          <a:prstGeom prst="rect">
            <a:avLst/>
          </a:prstGeom>
          <a:noFill/>
        </p:spPr>
        <p:txBody>
          <a:bodyPr wrap="square" rtlCol="0">
            <a:spAutoFit/>
          </a:bodyPr>
          <a:lstStyle/>
          <a:p>
            <a:pPr algn="ctr"/>
            <a:r>
              <a:rPr lang="fr-FR" sz="1100" dirty="0">
                <a:solidFill>
                  <a:schemeClr val="bg1"/>
                </a:solidFill>
              </a:rPr>
              <a:t>Country report : FRENCH GUIANA. WIDECAST </a:t>
            </a:r>
            <a:r>
              <a:rPr lang="fr-FR" sz="1100" dirty="0" err="1">
                <a:solidFill>
                  <a:schemeClr val="bg1"/>
                </a:solidFill>
              </a:rPr>
              <a:t>Annual</a:t>
            </a:r>
            <a:r>
              <a:rPr lang="fr-FR" sz="1100" dirty="0">
                <a:solidFill>
                  <a:schemeClr val="bg1"/>
                </a:solidFill>
              </a:rPr>
              <a:t> General Meeting 2019</a:t>
            </a:r>
          </a:p>
        </p:txBody>
      </p:sp>
      <p:sp>
        <p:nvSpPr>
          <p:cNvPr id="12" name="ZoneTexte 11"/>
          <p:cNvSpPr txBox="1"/>
          <p:nvPr/>
        </p:nvSpPr>
        <p:spPr>
          <a:xfrm>
            <a:off x="107504" y="4432898"/>
            <a:ext cx="4464496" cy="1231106"/>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2000" b="1" i="0" u="none" strike="noStrike" kern="1200" cap="none" spc="0" normalizeH="0" baseline="0" noProof="0" dirty="0" smtClean="0">
                <a:ln>
                  <a:noFill/>
                </a:ln>
                <a:solidFill>
                  <a:prstClr val="white"/>
                </a:solidFill>
                <a:effectLst/>
                <a:uLnTx/>
                <a:uFillTx/>
                <a:latin typeface="Arial" charset="0"/>
                <a:ea typeface="+mn-ea"/>
                <a:cs typeface="Arial" charset="0"/>
              </a:rPr>
              <a:t>Communication</a:t>
            </a:r>
          </a:p>
          <a:p>
            <a:pPr marL="457200" marR="0" lvl="1" indent="0" algn="l" defTabSz="914400" rtl="0" eaLnBrk="1" fontAlgn="base" latinLnBrk="0" hangingPunct="1">
              <a:lnSpc>
                <a:spcPct val="100000"/>
              </a:lnSpc>
              <a:spcBef>
                <a:spcPct val="0"/>
              </a:spcBef>
              <a:spcAft>
                <a:spcPct val="0"/>
              </a:spcAft>
              <a:buClrTx/>
              <a:buSzTx/>
              <a:buFontTx/>
              <a:buNone/>
              <a:tabLst/>
              <a:defRPr/>
            </a:pPr>
            <a:r>
              <a:rPr kumimoji="0" lang="fr-FR" b="0" i="0" u="none" strike="noStrike" kern="1200" cap="none" spc="0" normalizeH="0" baseline="0" noProof="0" dirty="0" smtClean="0">
                <a:ln>
                  <a:noFill/>
                </a:ln>
                <a:solidFill>
                  <a:prstClr val="white"/>
                </a:solidFill>
                <a:effectLst/>
                <a:uLnTx/>
                <a:uFillTx/>
                <a:latin typeface="Arial" charset="0"/>
                <a:ea typeface="+mn-ea"/>
                <a:cs typeface="Arial" charset="0"/>
              </a:rPr>
              <a:t>Radio spot</a:t>
            </a:r>
          </a:p>
          <a:p>
            <a:pPr marL="457200" marR="0" lvl="1" indent="0" algn="l" defTabSz="914400" rtl="0" eaLnBrk="1" fontAlgn="base" latinLnBrk="0" hangingPunct="1">
              <a:lnSpc>
                <a:spcPct val="100000"/>
              </a:lnSpc>
              <a:spcBef>
                <a:spcPct val="0"/>
              </a:spcBef>
              <a:spcAft>
                <a:spcPct val="0"/>
              </a:spcAft>
              <a:buClrTx/>
              <a:buSzTx/>
              <a:buFontTx/>
              <a:buNone/>
              <a:tabLst/>
              <a:defRPr/>
            </a:pPr>
            <a:r>
              <a:rPr kumimoji="0" lang="fr-FR" b="0" i="0" u="none" strike="noStrike" kern="1200" cap="none" spc="0" normalizeH="0" baseline="0" noProof="0" dirty="0" smtClean="0">
                <a:ln>
                  <a:noFill/>
                </a:ln>
                <a:solidFill>
                  <a:prstClr val="white"/>
                </a:solidFill>
                <a:effectLst/>
                <a:uLnTx/>
                <a:uFillTx/>
                <a:latin typeface="Arial" charset="0"/>
                <a:ea typeface="+mn-ea"/>
                <a:cs typeface="Arial" charset="0"/>
              </a:rPr>
              <a:t>Events</a:t>
            </a:r>
            <a:r>
              <a:rPr kumimoji="0" lang="fr-FR" b="0" i="0" u="none" strike="noStrike" kern="1200" cap="none" spc="0" normalizeH="0" noProof="0" dirty="0" smtClean="0">
                <a:ln>
                  <a:noFill/>
                </a:ln>
                <a:solidFill>
                  <a:prstClr val="white"/>
                </a:solidFill>
                <a:effectLst/>
                <a:uLnTx/>
                <a:uFillTx/>
                <a:latin typeface="Arial" charset="0"/>
                <a:ea typeface="+mn-ea"/>
                <a:cs typeface="Arial" charset="0"/>
              </a:rPr>
              <a:t> : </a:t>
            </a:r>
            <a:r>
              <a:rPr kumimoji="0" lang="fr-FR" b="0" i="0" u="none" strike="noStrike" kern="1200" cap="none" spc="0" normalizeH="0" noProof="0" dirty="0" err="1" smtClean="0">
                <a:ln>
                  <a:noFill/>
                </a:ln>
                <a:solidFill>
                  <a:prstClr val="white"/>
                </a:solidFill>
                <a:effectLst/>
                <a:uLnTx/>
                <a:uFillTx/>
                <a:latin typeface="Arial" charset="0"/>
                <a:ea typeface="+mn-ea"/>
                <a:cs typeface="Arial" charset="0"/>
              </a:rPr>
              <a:t>turtle</a:t>
            </a:r>
            <a:r>
              <a:rPr kumimoji="0" lang="fr-FR" b="0" i="0" u="none" strike="noStrike" kern="1200" cap="none" spc="0" normalizeH="0" noProof="0" dirty="0" smtClean="0">
                <a:ln>
                  <a:noFill/>
                </a:ln>
                <a:solidFill>
                  <a:prstClr val="white"/>
                </a:solidFill>
                <a:effectLst/>
                <a:uLnTx/>
                <a:uFillTx/>
                <a:latin typeface="Arial" charset="0"/>
                <a:ea typeface="+mn-ea"/>
                <a:cs typeface="Arial" charset="0"/>
              </a:rPr>
              <a:t> </a:t>
            </a:r>
            <a:r>
              <a:rPr kumimoji="0" lang="fr-FR" b="0" i="0" u="none" strike="noStrike" kern="1200" cap="none" spc="0" normalizeH="0" baseline="0" noProof="0" dirty="0" err="1" smtClean="0">
                <a:ln>
                  <a:noFill/>
                </a:ln>
                <a:solidFill>
                  <a:prstClr val="white"/>
                </a:solidFill>
                <a:effectLst/>
                <a:uLnTx/>
                <a:uFillTx/>
                <a:latin typeface="Arial" charset="0"/>
                <a:ea typeface="+mn-ea"/>
                <a:cs typeface="Arial" charset="0"/>
              </a:rPr>
              <a:t>day</a:t>
            </a:r>
            <a:endParaRPr kumimoji="0" lang="fr-FR" b="0" i="0" u="none" strike="noStrike" kern="1200" cap="none" spc="0" normalizeH="0" baseline="0" noProof="0" dirty="0" smtClean="0">
              <a:ln>
                <a:noFill/>
              </a:ln>
              <a:solidFill>
                <a:prstClr val="white"/>
              </a:solidFill>
              <a:effectLst/>
              <a:uLnTx/>
              <a:uFillTx/>
              <a:latin typeface="Arial" charset="0"/>
              <a:ea typeface="+mn-ea"/>
              <a:cs typeface="Arial" charset="0"/>
            </a:endParaRPr>
          </a:p>
          <a:p>
            <a:pPr marL="457200" marR="0" lvl="1" indent="0" algn="l" defTabSz="914400" rtl="0" eaLnBrk="1" fontAlgn="base" latinLnBrk="0" hangingPunct="1">
              <a:lnSpc>
                <a:spcPct val="100000"/>
              </a:lnSpc>
              <a:spcBef>
                <a:spcPct val="0"/>
              </a:spcBef>
              <a:spcAft>
                <a:spcPct val="0"/>
              </a:spcAft>
              <a:buClrTx/>
              <a:buSzTx/>
              <a:buFontTx/>
              <a:buNone/>
              <a:tabLst/>
              <a:defRPr/>
            </a:pPr>
            <a:r>
              <a:rPr kumimoji="0" lang="fr-FR" b="0" i="0" u="none" strike="noStrike" kern="1200" cap="none" spc="0" normalizeH="0" baseline="0" noProof="0" dirty="0" smtClean="0">
                <a:ln>
                  <a:noFill/>
                </a:ln>
                <a:solidFill>
                  <a:prstClr val="white"/>
                </a:solidFill>
                <a:effectLst/>
                <a:uLnTx/>
                <a:uFillTx/>
                <a:latin typeface="Arial" charset="0"/>
                <a:ea typeface="+mn-ea"/>
                <a:cs typeface="Arial" charset="0"/>
              </a:rPr>
              <a:t>Media communication : </a:t>
            </a:r>
            <a:r>
              <a:rPr kumimoji="0" lang="fr-FR" b="0" i="0" u="none" strike="noStrike" kern="1200" cap="none" spc="0" normalizeH="0" baseline="0" noProof="0" dirty="0" err="1" smtClean="0">
                <a:ln>
                  <a:noFill/>
                </a:ln>
                <a:solidFill>
                  <a:prstClr val="white"/>
                </a:solidFill>
                <a:effectLst/>
                <a:uLnTx/>
                <a:uFillTx/>
                <a:latin typeface="Arial" charset="0"/>
                <a:ea typeface="+mn-ea"/>
                <a:cs typeface="Arial" charset="0"/>
              </a:rPr>
              <a:t>fb</a:t>
            </a:r>
            <a:r>
              <a:rPr kumimoji="0" lang="fr-FR" b="0" i="0" u="none" strike="noStrike" kern="1200" cap="none" spc="0" normalizeH="0" baseline="0" noProof="0" dirty="0" smtClean="0">
                <a:ln>
                  <a:noFill/>
                </a:ln>
                <a:solidFill>
                  <a:prstClr val="white"/>
                </a:solidFill>
                <a:effectLst/>
                <a:uLnTx/>
                <a:uFillTx/>
                <a:latin typeface="Arial" charset="0"/>
                <a:ea typeface="+mn-ea"/>
                <a:cs typeface="Arial" charset="0"/>
              </a:rPr>
              <a:t>, </a:t>
            </a:r>
            <a:r>
              <a:rPr kumimoji="0" lang="fr-FR" b="0" i="0" u="none" strike="noStrike" kern="1200" cap="none" spc="0" normalizeH="0" baseline="0" noProof="0" dirty="0" err="1" smtClean="0">
                <a:ln>
                  <a:noFill/>
                </a:ln>
                <a:solidFill>
                  <a:prstClr val="white"/>
                </a:solidFill>
                <a:effectLst/>
                <a:uLnTx/>
                <a:uFillTx/>
                <a:latin typeface="Arial" charset="0"/>
                <a:ea typeface="+mn-ea"/>
                <a:cs typeface="Arial" charset="0"/>
              </a:rPr>
              <a:t>website</a:t>
            </a:r>
            <a:endParaRPr kumimoji="0" lang="fr-FR" b="0" i="0" u="none" strike="noStrike" kern="1200" cap="none" spc="0" normalizeH="0" baseline="0" noProof="0" dirty="0" smtClean="0">
              <a:ln>
                <a:noFill/>
              </a:ln>
              <a:solidFill>
                <a:prstClr val="white"/>
              </a:solidFill>
              <a:effectLst/>
              <a:uLnTx/>
              <a:uFillTx/>
              <a:latin typeface="Arial" charset="0"/>
              <a:ea typeface="+mn-ea"/>
              <a:cs typeface="Arial" charset="0"/>
            </a:endParaRPr>
          </a:p>
        </p:txBody>
      </p:sp>
      <p:pic>
        <p:nvPicPr>
          <p:cNvPr id="16" name="Image 15"/>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305404" y="4406160"/>
            <a:ext cx="3518530" cy="1232146"/>
          </a:xfrm>
          <a:prstGeom prst="rect">
            <a:avLst/>
          </a:prstGeom>
        </p:spPr>
      </p:pic>
      <p:pic>
        <p:nvPicPr>
          <p:cNvPr id="17" name="Image 16"/>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833542" y="4432898"/>
            <a:ext cx="1219071" cy="1219071"/>
          </a:xfrm>
          <a:prstGeom prst="rect">
            <a:avLst/>
          </a:prstGeom>
        </p:spPr>
      </p:pic>
      <p:pic>
        <p:nvPicPr>
          <p:cNvPr id="2" name="Image 1"/>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7703368" y="2273747"/>
            <a:ext cx="1219826" cy="1731317"/>
          </a:xfrm>
          <a:prstGeom prst="rect">
            <a:avLst/>
          </a:prstGeom>
        </p:spPr>
      </p:pic>
      <p:sp>
        <p:nvSpPr>
          <p:cNvPr id="23" name="ZoneTexte 22"/>
          <p:cNvSpPr txBox="1"/>
          <p:nvPr/>
        </p:nvSpPr>
        <p:spPr>
          <a:xfrm>
            <a:off x="-324544" y="1259063"/>
            <a:ext cx="4148436" cy="954107"/>
          </a:xfrm>
          <a:prstGeom prst="rect">
            <a:avLst/>
          </a:prstGeom>
          <a:noFill/>
        </p:spPr>
        <p:txBody>
          <a:bodyPr wrap="square" rtlCol="0">
            <a:spAutoFit/>
          </a:bodyPr>
          <a:lstStyle/>
          <a:p>
            <a:pPr marL="457200" marR="0" lvl="1" indent="0" algn="l" defTabSz="914400" rtl="0" eaLnBrk="1" fontAlgn="base" latinLnBrk="0" hangingPunct="1">
              <a:lnSpc>
                <a:spcPct val="100000"/>
              </a:lnSpc>
              <a:spcBef>
                <a:spcPct val="0"/>
              </a:spcBef>
              <a:spcAft>
                <a:spcPct val="0"/>
              </a:spcAft>
              <a:buClrTx/>
              <a:buSzTx/>
              <a:buFontTx/>
              <a:buNone/>
              <a:tabLst/>
              <a:defRPr/>
            </a:pPr>
            <a:r>
              <a:rPr kumimoji="0" lang="fr-FR" sz="2000" b="1" i="0" u="none" strike="noStrike" kern="1200" cap="none" spc="0" normalizeH="0" baseline="0" noProof="0" dirty="0" err="1" smtClean="0">
                <a:ln>
                  <a:noFill/>
                </a:ln>
                <a:solidFill>
                  <a:prstClr val="white"/>
                </a:solidFill>
                <a:effectLst/>
                <a:uLnTx/>
                <a:uFillTx/>
                <a:latin typeface="Arial" charset="0"/>
                <a:ea typeface="+mn-ea"/>
                <a:cs typeface="Arial" charset="0"/>
              </a:rPr>
              <a:t>Turtle</a:t>
            </a:r>
            <a:r>
              <a:rPr kumimoji="0" lang="fr-FR" sz="2000" b="1" i="0" u="none" strike="noStrike" kern="1200" cap="none" spc="0" normalizeH="0" noProof="0" dirty="0" smtClean="0">
                <a:ln>
                  <a:noFill/>
                </a:ln>
                <a:solidFill>
                  <a:prstClr val="white"/>
                </a:solidFill>
                <a:effectLst/>
                <a:uLnTx/>
                <a:uFillTx/>
                <a:latin typeface="Arial" charset="0"/>
                <a:ea typeface="+mn-ea"/>
                <a:cs typeface="Arial" charset="0"/>
              </a:rPr>
              <a:t> </a:t>
            </a:r>
            <a:r>
              <a:rPr kumimoji="0" lang="fr-FR" sz="2000" b="1" i="0" u="none" strike="noStrike" kern="1200" cap="none" spc="0" normalizeH="0" noProof="0" dirty="0" err="1" smtClean="0">
                <a:ln>
                  <a:noFill/>
                </a:ln>
                <a:solidFill>
                  <a:prstClr val="white"/>
                </a:solidFill>
                <a:effectLst/>
                <a:uLnTx/>
                <a:uFillTx/>
                <a:latin typeface="Arial" charset="0"/>
                <a:ea typeface="+mn-ea"/>
                <a:cs typeface="Arial" charset="0"/>
              </a:rPr>
              <a:t>watching</a:t>
            </a:r>
            <a:r>
              <a:rPr kumimoji="0" lang="fr-FR" sz="2000" b="1" i="0" u="none" strike="noStrike" kern="1200" cap="none" spc="0" normalizeH="0" noProof="0" dirty="0" smtClean="0">
                <a:ln>
                  <a:noFill/>
                </a:ln>
                <a:solidFill>
                  <a:prstClr val="white"/>
                </a:solidFill>
                <a:effectLst/>
                <a:uLnTx/>
                <a:uFillTx/>
                <a:latin typeface="Arial" charset="0"/>
                <a:ea typeface="+mn-ea"/>
                <a:cs typeface="Arial" charset="0"/>
              </a:rPr>
              <a:t> </a:t>
            </a:r>
            <a:r>
              <a:rPr kumimoji="0" lang="fr-FR" sz="2000" b="1" i="0" u="none" strike="noStrike" kern="1200" cap="none" spc="0" normalizeH="0" noProof="0" dirty="0" err="1" smtClean="0">
                <a:ln>
                  <a:noFill/>
                </a:ln>
                <a:solidFill>
                  <a:prstClr val="white"/>
                </a:solidFill>
                <a:effectLst/>
                <a:uLnTx/>
                <a:uFillTx/>
                <a:latin typeface="Arial" charset="0"/>
                <a:ea typeface="+mn-ea"/>
                <a:cs typeface="Arial" charset="0"/>
              </a:rPr>
              <a:t>opportunity</a:t>
            </a:r>
            <a:endParaRPr kumimoji="0" lang="fr-FR" sz="2000" b="1" i="0" u="none" strike="noStrike" kern="1200" cap="none" spc="0" normalizeH="0" baseline="0" noProof="0" dirty="0" smtClean="0">
              <a:ln>
                <a:noFill/>
              </a:ln>
              <a:solidFill>
                <a:prstClr val="white"/>
              </a:solidFill>
              <a:effectLst/>
              <a:uLnTx/>
              <a:uFillTx/>
              <a:latin typeface="Arial" charset="0"/>
              <a:ea typeface="+mn-ea"/>
              <a:cs typeface="Arial" charset="0"/>
            </a:endParaRPr>
          </a:p>
          <a:p>
            <a:pPr marL="457200" marR="0" lvl="1" indent="0" algn="l" defTabSz="914400" rtl="0" eaLnBrk="1" fontAlgn="base" latinLnBrk="0" hangingPunct="1">
              <a:lnSpc>
                <a:spcPct val="100000"/>
              </a:lnSpc>
              <a:spcBef>
                <a:spcPct val="0"/>
              </a:spcBef>
              <a:spcAft>
                <a:spcPct val="0"/>
              </a:spcAft>
              <a:buClrTx/>
              <a:buSzTx/>
              <a:buFontTx/>
              <a:buNone/>
              <a:tabLst/>
              <a:defRPr/>
            </a:pPr>
            <a:r>
              <a:rPr kumimoji="0" lang="fr-FR" sz="1600" b="0" i="0" u="none" strike="noStrike" kern="1200" cap="none" spc="0" normalizeH="0" baseline="0" noProof="0" dirty="0" smtClean="0">
                <a:ln>
                  <a:noFill/>
                </a:ln>
                <a:solidFill>
                  <a:prstClr val="white"/>
                </a:solidFill>
                <a:effectLst/>
                <a:uLnTx/>
                <a:uFillTx/>
                <a:latin typeface="Arial" charset="0"/>
                <a:ea typeface="+mn-ea"/>
                <a:cs typeface="Arial" charset="0"/>
              </a:rPr>
              <a:t>	</a:t>
            </a:r>
            <a:r>
              <a:rPr kumimoji="0" lang="fr-FR" b="0" i="0" u="none" strike="noStrike" kern="1200" cap="none" spc="0" normalizeH="0" baseline="0" noProof="0" dirty="0" err="1" smtClean="0">
                <a:ln>
                  <a:noFill/>
                </a:ln>
                <a:solidFill>
                  <a:prstClr val="white"/>
                </a:solidFill>
                <a:effectLst/>
                <a:uLnTx/>
                <a:uFillTx/>
                <a:latin typeface="Arial" charset="0"/>
                <a:ea typeface="+mn-ea"/>
                <a:cs typeface="Arial" charset="0"/>
              </a:rPr>
              <a:t>Patrols</a:t>
            </a:r>
            <a:r>
              <a:rPr kumimoji="0" lang="fr-FR" b="0" i="0" u="none" strike="noStrike" kern="1200" cap="none" spc="0" normalizeH="0" noProof="0" dirty="0" smtClean="0">
                <a:ln>
                  <a:noFill/>
                </a:ln>
                <a:solidFill>
                  <a:prstClr val="white"/>
                </a:solidFill>
                <a:effectLst/>
                <a:uLnTx/>
                <a:uFillTx/>
                <a:latin typeface="Arial" charset="0"/>
                <a:ea typeface="+mn-ea"/>
                <a:cs typeface="Arial" charset="0"/>
              </a:rPr>
              <a:t> to </a:t>
            </a:r>
            <a:r>
              <a:rPr kumimoji="0" lang="fr-FR" b="0" i="0" u="none" strike="noStrike" kern="1200" cap="none" spc="0" normalizeH="0" noProof="0" dirty="0" err="1" smtClean="0">
                <a:ln>
                  <a:noFill/>
                </a:ln>
                <a:solidFill>
                  <a:prstClr val="white"/>
                </a:solidFill>
                <a:effectLst/>
                <a:uLnTx/>
                <a:uFillTx/>
                <a:latin typeface="Arial" charset="0"/>
                <a:ea typeface="+mn-ea"/>
                <a:cs typeface="Arial" charset="0"/>
              </a:rPr>
              <a:t>educate</a:t>
            </a:r>
            <a:r>
              <a:rPr kumimoji="0" lang="fr-FR" b="0" i="0" u="none" strike="noStrike" kern="1200" cap="none" spc="0" normalizeH="0" noProof="0" dirty="0" smtClean="0">
                <a:ln>
                  <a:noFill/>
                </a:ln>
                <a:solidFill>
                  <a:prstClr val="white"/>
                </a:solidFill>
                <a:effectLst/>
                <a:uLnTx/>
                <a:uFillTx/>
                <a:latin typeface="Arial" charset="0"/>
                <a:ea typeface="+mn-ea"/>
                <a:cs typeface="Arial" charset="0"/>
              </a:rPr>
              <a:t> people</a:t>
            </a:r>
            <a:endParaRPr kumimoji="0" lang="fr-FR" b="0" i="0" u="none" strike="noStrike" kern="1200" cap="none" spc="0" normalizeH="0" baseline="0" noProof="0" dirty="0">
              <a:ln>
                <a:noFill/>
              </a:ln>
              <a:solidFill>
                <a:prstClr val="white"/>
              </a:solidFill>
              <a:effectLst/>
              <a:uLnTx/>
              <a:uFillTx/>
              <a:latin typeface="Arial" charset="0"/>
              <a:ea typeface="+mn-ea"/>
              <a:cs typeface="Arial" charset="0"/>
            </a:endParaRPr>
          </a:p>
          <a:p>
            <a:pPr marL="457200" marR="0" lvl="1" indent="0" algn="l" defTabSz="914400" rtl="0" eaLnBrk="1" fontAlgn="base" latinLnBrk="0" hangingPunct="1">
              <a:lnSpc>
                <a:spcPct val="100000"/>
              </a:lnSpc>
              <a:spcBef>
                <a:spcPct val="0"/>
              </a:spcBef>
              <a:spcAft>
                <a:spcPct val="0"/>
              </a:spcAft>
              <a:buClrTx/>
              <a:buSzTx/>
              <a:buFontTx/>
              <a:buNone/>
              <a:tabLst/>
              <a:defRPr/>
            </a:pPr>
            <a:r>
              <a:rPr kumimoji="0" lang="fr-FR" b="0" i="0" u="none" strike="noStrike" kern="1200" cap="none" spc="0" normalizeH="0" baseline="0" noProof="0" dirty="0">
                <a:ln>
                  <a:noFill/>
                </a:ln>
                <a:solidFill>
                  <a:prstClr val="white"/>
                </a:solidFill>
                <a:effectLst/>
                <a:uLnTx/>
                <a:uFillTx/>
                <a:latin typeface="Arial" charset="0"/>
                <a:ea typeface="+mn-ea"/>
                <a:cs typeface="Arial" charset="0"/>
              </a:rPr>
              <a:t>	</a:t>
            </a:r>
            <a:r>
              <a:rPr kumimoji="0" lang="fr-FR" b="0" i="0" u="none" strike="noStrike" kern="1200" cap="none" spc="0" normalizeH="0" baseline="0" noProof="0" dirty="0" smtClean="0">
                <a:ln>
                  <a:noFill/>
                </a:ln>
                <a:solidFill>
                  <a:prstClr val="white"/>
                </a:solidFill>
                <a:effectLst/>
                <a:uLnTx/>
                <a:uFillTx/>
                <a:latin typeface="Arial" charset="0"/>
                <a:ea typeface="+mn-ea"/>
                <a:cs typeface="Arial" charset="0"/>
              </a:rPr>
              <a:t>Free </a:t>
            </a:r>
            <a:r>
              <a:rPr kumimoji="0" lang="fr-FR" b="0" i="0" u="none" strike="noStrike" kern="1200" cap="none" spc="0" normalizeH="0" baseline="0" noProof="0" dirty="0" err="1" smtClean="0">
                <a:ln>
                  <a:noFill/>
                </a:ln>
                <a:solidFill>
                  <a:prstClr val="white"/>
                </a:solidFill>
                <a:effectLst/>
                <a:uLnTx/>
                <a:uFillTx/>
                <a:latin typeface="Arial" charset="0"/>
                <a:ea typeface="+mn-ea"/>
                <a:cs typeface="Arial" charset="0"/>
              </a:rPr>
              <a:t>guided</a:t>
            </a:r>
            <a:r>
              <a:rPr kumimoji="0" lang="fr-FR" b="0" i="0" u="none" strike="noStrike" kern="1200" cap="none" spc="0" normalizeH="0" baseline="0" noProof="0" dirty="0" smtClean="0">
                <a:ln>
                  <a:noFill/>
                </a:ln>
                <a:solidFill>
                  <a:prstClr val="white"/>
                </a:solidFill>
                <a:effectLst/>
                <a:uLnTx/>
                <a:uFillTx/>
                <a:latin typeface="Arial" charset="0"/>
                <a:ea typeface="+mn-ea"/>
                <a:cs typeface="Arial" charset="0"/>
              </a:rPr>
              <a:t> tours</a:t>
            </a:r>
            <a:endParaRPr kumimoji="0" lang="fr-FR" b="0" i="0" u="none" strike="noStrike" kern="1200" cap="none" spc="0" normalizeH="0" baseline="0" noProof="0" dirty="0">
              <a:ln>
                <a:noFill/>
              </a:ln>
              <a:solidFill>
                <a:prstClr val="white"/>
              </a:solidFill>
              <a:effectLst/>
              <a:uLnTx/>
              <a:uFillTx/>
              <a:latin typeface="Arial" charset="0"/>
              <a:ea typeface="+mn-ea"/>
              <a:cs typeface="Arial" charset="0"/>
            </a:endParaRPr>
          </a:p>
        </p:txBody>
      </p:sp>
      <p:grpSp>
        <p:nvGrpSpPr>
          <p:cNvPr id="8" name="Groupe 7"/>
          <p:cNvGrpSpPr/>
          <p:nvPr/>
        </p:nvGrpSpPr>
        <p:grpSpPr>
          <a:xfrm>
            <a:off x="539552" y="2281810"/>
            <a:ext cx="7105571" cy="1723254"/>
            <a:chOff x="72008" y="4487478"/>
            <a:chExt cx="3705985" cy="1305885"/>
          </a:xfrm>
        </p:grpSpPr>
        <p:pic>
          <p:nvPicPr>
            <p:cNvPr id="24" name="Image 23">
              <a:extLst>
                <a:ext uri="{FF2B5EF4-FFF2-40B4-BE49-F238E27FC236}">
                  <a16:creationId xmlns:a16="http://schemas.microsoft.com/office/drawing/2014/main" id="{A58B822F-EA51-463E-A83F-0383D23D8EC2}"/>
                </a:ext>
              </a:extLst>
            </p:cNvPr>
            <p:cNvPicPr>
              <a:picLocks noChangeAspect="1"/>
            </p:cNvPicPr>
            <p:nvPr/>
          </p:nvPicPr>
          <p:blipFill>
            <a:blip r:embed="rId9" cstate="print"/>
            <a:stretch>
              <a:fillRect/>
            </a:stretch>
          </p:blipFill>
          <p:spPr>
            <a:xfrm>
              <a:off x="72008" y="4487478"/>
              <a:ext cx="3705985" cy="1305885"/>
            </a:xfrm>
            <a:prstGeom prst="rect">
              <a:avLst/>
            </a:prstGeom>
          </p:spPr>
        </p:pic>
        <p:sp>
          <p:nvSpPr>
            <p:cNvPr id="27" name="ZoneTexte 26"/>
            <p:cNvSpPr txBox="1"/>
            <p:nvPr/>
          </p:nvSpPr>
          <p:spPr>
            <a:xfrm>
              <a:off x="3038974" y="5569509"/>
              <a:ext cx="735247" cy="19824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fr-FR" sz="1100" dirty="0" smtClean="0">
                  <a:solidFill>
                    <a:prstClr val="white"/>
                  </a:solidFill>
                </a:rPr>
                <a:t>Photo : ©Kwata</a:t>
              </a:r>
            </a:p>
          </p:txBody>
        </p:sp>
      </p:grpSp>
      <p:sp>
        <p:nvSpPr>
          <p:cNvPr id="25" name="ZoneTexte 24"/>
          <p:cNvSpPr txBox="1"/>
          <p:nvPr/>
        </p:nvSpPr>
        <p:spPr>
          <a:xfrm>
            <a:off x="107504" y="518112"/>
            <a:ext cx="8628409" cy="40011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fr-FR" sz="2000" b="1" dirty="0" err="1" smtClean="0">
                <a:solidFill>
                  <a:prstClr val="white"/>
                </a:solidFill>
              </a:rPr>
              <a:t>Citizens</a:t>
            </a:r>
            <a:r>
              <a:rPr lang="fr-FR" sz="2000" b="1" dirty="0" smtClean="0">
                <a:solidFill>
                  <a:prstClr val="white"/>
                </a:solidFill>
              </a:rPr>
              <a:t> </a:t>
            </a:r>
            <a:r>
              <a:rPr lang="fr-FR" sz="2000" b="1" dirty="0" err="1" smtClean="0">
                <a:solidFill>
                  <a:prstClr val="white"/>
                </a:solidFill>
              </a:rPr>
              <a:t>education</a:t>
            </a:r>
            <a:r>
              <a:rPr lang="fr-FR" sz="2000" b="1" dirty="0" smtClean="0">
                <a:solidFill>
                  <a:prstClr val="white"/>
                </a:solidFill>
              </a:rPr>
              <a:t> programs: &gt; 53 000 people </a:t>
            </a:r>
            <a:r>
              <a:rPr lang="fr-FR" sz="2000" dirty="0" err="1" smtClean="0">
                <a:solidFill>
                  <a:prstClr val="white"/>
                </a:solidFill>
              </a:rPr>
              <a:t>from</a:t>
            </a:r>
            <a:r>
              <a:rPr lang="fr-FR" sz="2000" dirty="0" smtClean="0">
                <a:solidFill>
                  <a:prstClr val="white"/>
                </a:solidFill>
              </a:rPr>
              <a:t> 2009 to 2018</a:t>
            </a:r>
          </a:p>
        </p:txBody>
      </p:sp>
    </p:spTree>
    <p:extLst>
      <p:ext uri="{BB962C8B-B14F-4D97-AF65-F5344CB8AC3E}">
        <p14:creationId xmlns:p14="http://schemas.microsoft.com/office/powerpoint/2010/main" val="3749363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2" name="Picture 5"/>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 y="6715148"/>
            <a:ext cx="9144000" cy="142876"/>
          </a:xfrm>
          <a:prstGeom prst="rect">
            <a:avLst/>
          </a:prstGeom>
          <a:noFill/>
          <a:ln w="9525">
            <a:noFill/>
            <a:miter lim="800000"/>
            <a:headEnd/>
            <a:tailEnd/>
          </a:ln>
          <a:effectLst/>
        </p:spPr>
      </p:pic>
      <p:sp>
        <p:nvSpPr>
          <p:cNvPr id="43" name="ZoneTexte 42"/>
          <p:cNvSpPr txBox="1"/>
          <p:nvPr/>
        </p:nvSpPr>
        <p:spPr>
          <a:xfrm>
            <a:off x="1" y="0"/>
            <a:ext cx="9143999" cy="400110"/>
          </a:xfrm>
          <a:prstGeom prst="rect">
            <a:avLst/>
          </a:prstGeom>
          <a:solidFill>
            <a:srgbClr val="00615B"/>
          </a:solidFill>
        </p:spPr>
        <p:txBody>
          <a:bodyPr wrap="square" rtlCol="0">
            <a:spAutoFit/>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Arial" charset="0"/>
                <a:ea typeface="+mn-ea"/>
                <a:cs typeface="Arial" charset="0"/>
              </a:rPr>
              <a:t>6</a:t>
            </a:r>
            <a:r>
              <a:rPr kumimoji="0" lang="fr-FR" sz="2000" b="1" i="0" u="none" strike="noStrike" kern="1200" cap="none" spc="0" normalizeH="0" baseline="0" noProof="0" dirty="0" smtClean="0">
                <a:ln>
                  <a:noFill/>
                </a:ln>
                <a:solidFill>
                  <a:prstClr val="white"/>
                </a:solidFill>
                <a:effectLst/>
                <a:uLnTx/>
                <a:uFillTx/>
                <a:latin typeface="Arial" charset="0"/>
                <a:ea typeface="+mn-ea"/>
                <a:cs typeface="Arial" charset="0"/>
              </a:rPr>
              <a:t>. Conclusion to WIDECAST </a:t>
            </a:r>
            <a:r>
              <a:rPr kumimoji="0" lang="fr-FR" sz="2000" b="1" i="0" u="none" strike="noStrike" kern="1200" cap="none" spc="0" normalizeH="0" baseline="0" noProof="0" dirty="0" err="1" smtClean="0">
                <a:ln>
                  <a:noFill/>
                </a:ln>
                <a:solidFill>
                  <a:prstClr val="white"/>
                </a:solidFill>
                <a:effectLst/>
                <a:uLnTx/>
                <a:uFillTx/>
                <a:latin typeface="Arial" charset="0"/>
                <a:ea typeface="+mn-ea"/>
                <a:cs typeface="Arial" charset="0"/>
              </a:rPr>
              <a:t>partners</a:t>
            </a:r>
            <a:endParaRPr kumimoji="0" lang="fr-FR" sz="2000" b="1" i="0" u="none" strike="noStrike" kern="1200" cap="none" spc="0" normalizeH="0" baseline="0" noProof="0" dirty="0">
              <a:ln>
                <a:noFill/>
              </a:ln>
              <a:solidFill>
                <a:prstClr val="white"/>
              </a:solidFill>
              <a:effectLst/>
              <a:uLnTx/>
              <a:uFillTx/>
              <a:latin typeface="Arial" charset="0"/>
              <a:ea typeface="+mn-ea"/>
              <a:cs typeface="Arial" charset="0"/>
            </a:endParaRPr>
          </a:p>
        </p:txBody>
      </p:sp>
      <p:sp>
        <p:nvSpPr>
          <p:cNvPr id="2" name="ZoneTexte 1"/>
          <p:cNvSpPr txBox="1"/>
          <p:nvPr/>
        </p:nvSpPr>
        <p:spPr>
          <a:xfrm>
            <a:off x="1" y="1484784"/>
            <a:ext cx="9143999" cy="5109091"/>
          </a:xfrm>
          <a:prstGeom prst="rect">
            <a:avLst/>
          </a:prstGeom>
          <a:noFill/>
        </p:spPr>
        <p:txBody>
          <a:bodyPr wrap="square" rtlCol="0">
            <a:spAutoFit/>
          </a:bodyPr>
          <a:lstStyle/>
          <a:p>
            <a:pPr marR="0" lvl="0" algn="l" defTabSz="914400" rtl="0" eaLnBrk="1" fontAlgn="base" latinLnBrk="0" hangingPunct="1">
              <a:lnSpc>
                <a:spcPct val="100000"/>
              </a:lnSpc>
              <a:spcBef>
                <a:spcPct val="0"/>
              </a:spcBef>
              <a:spcAft>
                <a:spcPct val="0"/>
              </a:spcAft>
              <a:buClrTx/>
              <a:buSzTx/>
              <a:tabLst/>
              <a:defRPr/>
            </a:pPr>
            <a:r>
              <a:rPr kumimoji="0" lang="fr-FR" sz="2000" b="1" i="0" u="none" strike="noStrike" kern="1200" cap="none" spc="0" normalizeH="0" baseline="0" noProof="0" dirty="0" smtClean="0">
                <a:ln>
                  <a:noFill/>
                </a:ln>
                <a:solidFill>
                  <a:prstClr val="white"/>
                </a:solidFill>
                <a:effectLst/>
                <a:uLnTx/>
                <a:uFillTx/>
                <a:latin typeface="Arial" charset="0"/>
                <a:ea typeface="+mn-ea"/>
                <a:cs typeface="Arial" charset="0"/>
              </a:rPr>
              <a:t>1. Monitoring and </a:t>
            </a:r>
            <a:r>
              <a:rPr kumimoji="0" lang="fr-FR" sz="2000" b="1" i="0" u="none" strike="noStrike" kern="1200" cap="none" spc="0" normalizeH="0" baseline="0" noProof="0" dirty="0" err="1" smtClean="0">
                <a:ln>
                  <a:noFill/>
                </a:ln>
                <a:solidFill>
                  <a:prstClr val="white"/>
                </a:solidFill>
                <a:effectLst/>
                <a:uLnTx/>
                <a:uFillTx/>
                <a:latin typeface="Arial" charset="0"/>
                <a:ea typeface="+mn-ea"/>
                <a:cs typeface="Arial" charset="0"/>
              </a:rPr>
              <a:t>research</a:t>
            </a:r>
            <a:r>
              <a:rPr kumimoji="0" lang="fr-FR" sz="2000" b="0" i="0" u="none" strike="noStrike" kern="1200" cap="none" spc="0" normalizeH="0" baseline="0" noProof="0" dirty="0" smtClean="0">
                <a:ln>
                  <a:noFill/>
                </a:ln>
                <a:solidFill>
                  <a:prstClr val="white"/>
                </a:solidFill>
                <a:effectLst/>
                <a:uLnTx/>
                <a:uFillTx/>
                <a:latin typeface="Arial" charset="0"/>
                <a:ea typeface="+mn-ea"/>
                <a:cs typeface="Arial" charset="0"/>
              </a:rPr>
              <a:t>: </a:t>
            </a:r>
          </a:p>
          <a:p>
            <a:pPr marR="0" lvl="1" algn="l" defTabSz="914400" rtl="0" eaLnBrk="1" fontAlgn="base" latinLnBrk="0" hangingPunct="1">
              <a:lnSpc>
                <a:spcPct val="100000"/>
              </a:lnSpc>
              <a:spcBef>
                <a:spcPct val="0"/>
              </a:spcBef>
              <a:spcAft>
                <a:spcPct val="0"/>
              </a:spcAft>
              <a:buClrTx/>
              <a:buSzTx/>
              <a:tabLst/>
              <a:defRPr/>
            </a:pPr>
            <a:endParaRPr kumimoji="0" lang="fr-FR" sz="1800" b="0" i="0" u="none" strike="noStrike" kern="1200" cap="none" spc="0" normalizeH="0" baseline="0" noProof="0" dirty="0" smtClean="0">
              <a:ln>
                <a:noFill/>
              </a:ln>
              <a:solidFill>
                <a:prstClr val="white"/>
              </a:solidFill>
              <a:effectLst/>
              <a:uLnTx/>
              <a:uFillTx/>
              <a:latin typeface="Arial" charset="0"/>
              <a:ea typeface="+mn-ea"/>
              <a:cs typeface="Arial" charset="0"/>
            </a:endParaRPr>
          </a:p>
          <a:p>
            <a:pPr marR="0" lvl="1" algn="l" defTabSz="914400" rtl="0" eaLnBrk="1" fontAlgn="base" latinLnBrk="0" hangingPunct="1">
              <a:lnSpc>
                <a:spcPct val="100000"/>
              </a:lnSpc>
              <a:spcBef>
                <a:spcPct val="0"/>
              </a:spcBef>
              <a:spcAft>
                <a:spcPct val="0"/>
              </a:spcAft>
              <a:buClrTx/>
              <a:buSzTx/>
              <a:tabLst/>
              <a:defRPr/>
            </a:pPr>
            <a:r>
              <a:rPr kumimoji="0" lang="fr-FR" sz="1800" b="0" i="0" u="none" strike="noStrike" kern="1200" cap="none" spc="0" normalizeH="0" baseline="0" noProof="0" dirty="0" err="1" smtClean="0">
                <a:ln>
                  <a:noFill/>
                </a:ln>
                <a:solidFill>
                  <a:prstClr val="white"/>
                </a:solidFill>
                <a:effectLst/>
                <a:uLnTx/>
                <a:uFillTx/>
                <a:latin typeface="Arial" charset="0"/>
                <a:ea typeface="+mn-ea"/>
                <a:cs typeface="Arial" charset="0"/>
              </a:rPr>
              <a:t>Based</a:t>
            </a:r>
            <a:r>
              <a:rPr kumimoji="0" lang="fr-FR" sz="1800" b="0" i="0" u="none" strike="noStrike" kern="1200" cap="none" spc="0" normalizeH="0" baseline="0" noProof="0" dirty="0" smtClean="0">
                <a:ln>
                  <a:noFill/>
                </a:ln>
                <a:solidFill>
                  <a:prstClr val="white"/>
                </a:solidFill>
                <a:effectLst/>
                <a:uLnTx/>
                <a:uFillTx/>
                <a:latin typeface="Arial" charset="0"/>
                <a:ea typeface="+mn-ea"/>
                <a:cs typeface="Arial" charset="0"/>
              </a:rPr>
              <a:t> on the </a:t>
            </a:r>
            <a:r>
              <a:rPr kumimoji="0" lang="fr-FR" sz="1800" b="0" i="0" u="none" strike="noStrike" kern="1200" cap="none" spc="0" normalizeH="0" baseline="0" noProof="0" dirty="0" err="1" smtClean="0">
                <a:ln>
                  <a:noFill/>
                </a:ln>
                <a:solidFill>
                  <a:prstClr val="white"/>
                </a:solidFill>
                <a:effectLst/>
                <a:uLnTx/>
                <a:uFillTx/>
                <a:latin typeface="Arial" charset="0"/>
                <a:ea typeface="+mn-ea"/>
                <a:cs typeface="Arial" charset="0"/>
              </a:rPr>
              <a:t>success</a:t>
            </a:r>
            <a:r>
              <a:rPr kumimoji="0" lang="fr-FR" sz="1800" b="0" i="0" u="none" strike="noStrike" kern="1200" cap="none" spc="0" normalizeH="0" baseline="0" noProof="0" dirty="0" smtClean="0">
                <a:ln>
                  <a:noFill/>
                </a:ln>
                <a:solidFill>
                  <a:prstClr val="white"/>
                </a:solidFill>
                <a:effectLst/>
                <a:uLnTx/>
                <a:uFillTx/>
                <a:latin typeface="Arial" charset="0"/>
                <a:ea typeface="+mn-ea"/>
                <a:cs typeface="Arial" charset="0"/>
              </a:rPr>
              <a:t> </a:t>
            </a:r>
            <a:r>
              <a:rPr lang="fr-FR" dirty="0" smtClean="0">
                <a:solidFill>
                  <a:prstClr val="white"/>
                </a:solidFill>
              </a:rPr>
              <a:t>of the </a:t>
            </a:r>
            <a:r>
              <a:rPr lang="fr-FR" i="1" dirty="0" smtClean="0">
                <a:solidFill>
                  <a:prstClr val="white"/>
                </a:solidFill>
              </a:rPr>
              <a:t>NW Atlantic </a:t>
            </a:r>
            <a:r>
              <a:rPr lang="fr-FR" i="1" dirty="0" err="1" smtClean="0">
                <a:solidFill>
                  <a:prstClr val="white"/>
                </a:solidFill>
              </a:rPr>
              <a:t>Leatherback</a:t>
            </a:r>
            <a:r>
              <a:rPr lang="fr-FR" i="1" dirty="0" smtClean="0">
                <a:solidFill>
                  <a:prstClr val="white"/>
                </a:solidFill>
              </a:rPr>
              <a:t> </a:t>
            </a:r>
            <a:r>
              <a:rPr lang="fr-FR" i="1" dirty="0" err="1" smtClean="0">
                <a:solidFill>
                  <a:prstClr val="white"/>
                </a:solidFill>
              </a:rPr>
              <a:t>working</a:t>
            </a:r>
            <a:r>
              <a:rPr lang="fr-FR" i="1" dirty="0" smtClean="0">
                <a:solidFill>
                  <a:prstClr val="white"/>
                </a:solidFill>
              </a:rPr>
              <a:t> group </a:t>
            </a:r>
            <a:r>
              <a:rPr lang="fr-FR" dirty="0" err="1" smtClean="0">
                <a:solidFill>
                  <a:prstClr val="white"/>
                </a:solidFill>
              </a:rPr>
              <a:t>using</a:t>
            </a:r>
            <a:r>
              <a:rPr lang="fr-FR" dirty="0" smtClean="0">
                <a:solidFill>
                  <a:prstClr val="white"/>
                </a:solidFill>
              </a:rPr>
              <a:t> </a:t>
            </a:r>
            <a:r>
              <a:rPr lang="fr-FR" dirty="0" err="1" smtClean="0">
                <a:solidFill>
                  <a:prstClr val="white"/>
                </a:solidFill>
              </a:rPr>
              <a:t>nest</a:t>
            </a:r>
            <a:r>
              <a:rPr lang="fr-FR" dirty="0" smtClean="0">
                <a:solidFill>
                  <a:prstClr val="white"/>
                </a:solidFill>
              </a:rPr>
              <a:t> </a:t>
            </a:r>
            <a:r>
              <a:rPr lang="fr-FR" dirty="0" err="1" smtClean="0">
                <a:solidFill>
                  <a:prstClr val="white"/>
                </a:solidFill>
              </a:rPr>
              <a:t>counts</a:t>
            </a:r>
            <a:r>
              <a:rPr lang="fr-FR" dirty="0" smtClean="0">
                <a:solidFill>
                  <a:prstClr val="white"/>
                </a:solidFill>
              </a:rPr>
              <a:t> to </a:t>
            </a:r>
            <a:r>
              <a:rPr lang="fr-FR" dirty="0" err="1" smtClean="0">
                <a:solidFill>
                  <a:prstClr val="white"/>
                </a:solidFill>
              </a:rPr>
              <a:t>get</a:t>
            </a:r>
            <a:r>
              <a:rPr lang="fr-FR" dirty="0" smtClean="0">
                <a:solidFill>
                  <a:prstClr val="white"/>
                </a:solidFill>
              </a:rPr>
              <a:t> population trends, </a:t>
            </a:r>
            <a:r>
              <a:rPr lang="fr-FR" dirty="0" err="1" smtClean="0">
                <a:solidFill>
                  <a:prstClr val="white"/>
                </a:solidFill>
              </a:rPr>
              <a:t>we</a:t>
            </a:r>
            <a:r>
              <a:rPr lang="fr-FR" dirty="0" smtClean="0">
                <a:solidFill>
                  <a:prstClr val="white"/>
                </a:solidFill>
              </a:rPr>
              <a:t> </a:t>
            </a:r>
            <a:r>
              <a:rPr lang="fr-FR" dirty="0" err="1" smtClean="0">
                <a:solidFill>
                  <a:prstClr val="white"/>
                </a:solidFill>
              </a:rPr>
              <a:t>would</a:t>
            </a:r>
            <a:r>
              <a:rPr lang="fr-FR" dirty="0" smtClean="0">
                <a:solidFill>
                  <a:prstClr val="white"/>
                </a:solidFill>
              </a:rPr>
              <a:t> </a:t>
            </a:r>
            <a:r>
              <a:rPr lang="fr-FR" dirty="0" err="1" smtClean="0">
                <a:solidFill>
                  <a:prstClr val="white"/>
                </a:solidFill>
              </a:rPr>
              <a:t>like</a:t>
            </a:r>
            <a:r>
              <a:rPr lang="fr-FR" dirty="0" smtClean="0">
                <a:solidFill>
                  <a:prstClr val="white"/>
                </a:solidFill>
              </a:rPr>
              <a:t> to </a:t>
            </a:r>
            <a:r>
              <a:rPr lang="fr-FR" dirty="0" err="1" smtClean="0">
                <a:solidFill>
                  <a:prstClr val="white"/>
                </a:solidFill>
              </a:rPr>
              <a:t>extend</a:t>
            </a:r>
            <a:r>
              <a:rPr lang="fr-FR" dirty="0" smtClean="0">
                <a:solidFill>
                  <a:prstClr val="white"/>
                </a:solidFill>
              </a:rPr>
              <a:t> data </a:t>
            </a:r>
            <a:r>
              <a:rPr lang="fr-FR" dirty="0" err="1" smtClean="0">
                <a:solidFill>
                  <a:prstClr val="white"/>
                </a:solidFill>
              </a:rPr>
              <a:t>analysis</a:t>
            </a:r>
            <a:r>
              <a:rPr lang="fr-FR" dirty="0" smtClean="0">
                <a:solidFill>
                  <a:prstClr val="white"/>
                </a:solidFill>
              </a:rPr>
              <a:t> to CMR </a:t>
            </a:r>
            <a:r>
              <a:rPr lang="fr-FR" dirty="0" err="1" smtClean="0">
                <a:solidFill>
                  <a:prstClr val="white"/>
                </a:solidFill>
              </a:rPr>
              <a:t>datasets</a:t>
            </a:r>
            <a:r>
              <a:rPr lang="fr-FR" dirty="0" smtClean="0">
                <a:solidFill>
                  <a:prstClr val="white"/>
                </a:solidFill>
              </a:rPr>
              <a:t> to </a:t>
            </a:r>
            <a:r>
              <a:rPr lang="fr-FR" dirty="0" err="1" smtClean="0">
                <a:solidFill>
                  <a:prstClr val="white"/>
                </a:solidFill>
              </a:rPr>
              <a:t>get</a:t>
            </a:r>
            <a:r>
              <a:rPr lang="fr-FR" dirty="0" smtClean="0">
                <a:solidFill>
                  <a:prstClr val="white"/>
                </a:solidFill>
              </a:rPr>
              <a:t> </a:t>
            </a:r>
            <a:r>
              <a:rPr lang="fr-FR" dirty="0" err="1" smtClean="0">
                <a:solidFill>
                  <a:prstClr val="white"/>
                </a:solidFill>
                <a:sym typeface="Wingdings" panose="05000000000000000000" pitchFamily="2" charset="2"/>
              </a:rPr>
              <a:t>demographic</a:t>
            </a:r>
            <a:r>
              <a:rPr lang="fr-FR" dirty="0" smtClean="0">
                <a:solidFill>
                  <a:prstClr val="white"/>
                </a:solidFill>
                <a:sym typeface="Wingdings" panose="05000000000000000000" pitchFamily="2" charset="2"/>
              </a:rPr>
              <a:t> </a:t>
            </a:r>
            <a:r>
              <a:rPr lang="fr-FR" dirty="0" err="1" smtClean="0">
                <a:solidFill>
                  <a:prstClr val="white"/>
                </a:solidFill>
                <a:sym typeface="Wingdings" panose="05000000000000000000" pitchFamily="2" charset="2"/>
              </a:rPr>
              <a:t>parameters</a:t>
            </a:r>
            <a:r>
              <a:rPr lang="fr-FR" dirty="0" smtClean="0">
                <a:solidFill>
                  <a:prstClr val="white"/>
                </a:solidFill>
              </a:rPr>
              <a:t>. </a:t>
            </a:r>
          </a:p>
          <a:p>
            <a:pPr marR="0" lvl="1" algn="l" defTabSz="914400" rtl="0" eaLnBrk="1" fontAlgn="base" latinLnBrk="0" hangingPunct="1">
              <a:lnSpc>
                <a:spcPct val="100000"/>
              </a:lnSpc>
              <a:spcBef>
                <a:spcPct val="0"/>
              </a:spcBef>
              <a:spcAft>
                <a:spcPct val="0"/>
              </a:spcAft>
              <a:buClrTx/>
              <a:buSzTx/>
              <a:tabLst/>
              <a:defRPr/>
            </a:pPr>
            <a:endParaRPr lang="fr-FR" dirty="0">
              <a:solidFill>
                <a:prstClr val="white"/>
              </a:solidFill>
            </a:endParaRPr>
          </a:p>
          <a:p>
            <a:pPr marR="0" lvl="1" algn="l" defTabSz="914400" rtl="0" eaLnBrk="1" fontAlgn="base" latinLnBrk="0" hangingPunct="1">
              <a:lnSpc>
                <a:spcPct val="100000"/>
              </a:lnSpc>
              <a:spcBef>
                <a:spcPct val="0"/>
              </a:spcBef>
              <a:spcAft>
                <a:spcPct val="0"/>
              </a:spcAft>
              <a:buClrTx/>
              <a:buSzTx/>
              <a:tabLst/>
              <a:defRPr/>
            </a:pPr>
            <a:r>
              <a:rPr lang="fr-FR" dirty="0" smtClean="0">
                <a:solidFill>
                  <a:prstClr val="white"/>
                </a:solidFill>
              </a:rPr>
              <a:t>French </a:t>
            </a:r>
            <a:r>
              <a:rPr lang="fr-FR" dirty="0" err="1" smtClean="0">
                <a:solidFill>
                  <a:prstClr val="white"/>
                </a:solidFill>
              </a:rPr>
              <a:t>Guiana</a:t>
            </a:r>
            <a:r>
              <a:rPr lang="fr-FR" dirty="0" smtClean="0">
                <a:solidFill>
                  <a:prstClr val="white"/>
                </a:solidFill>
              </a:rPr>
              <a:t> has 33 </a:t>
            </a:r>
            <a:r>
              <a:rPr lang="fr-FR" dirty="0" err="1" smtClean="0">
                <a:solidFill>
                  <a:prstClr val="white"/>
                </a:solidFill>
              </a:rPr>
              <a:t>years</a:t>
            </a:r>
            <a:r>
              <a:rPr lang="fr-FR" dirty="0" smtClean="0">
                <a:solidFill>
                  <a:prstClr val="white"/>
                </a:solidFill>
              </a:rPr>
              <a:t> of CMR data (</a:t>
            </a:r>
            <a:r>
              <a:rPr lang="fr-FR" dirty="0" smtClean="0">
                <a:solidFill>
                  <a:prstClr val="white"/>
                </a:solidFill>
              </a:rPr>
              <a:t>1986-2018) </a:t>
            </a:r>
            <a:r>
              <a:rPr lang="fr-FR" dirty="0" smtClean="0">
                <a:solidFill>
                  <a:prstClr val="white"/>
                </a:solidFill>
              </a:rPr>
              <a:t>for </a:t>
            </a:r>
            <a:r>
              <a:rPr lang="fr-FR" b="1" dirty="0" err="1" smtClean="0">
                <a:solidFill>
                  <a:srgbClr val="00B0F0"/>
                </a:solidFill>
              </a:rPr>
              <a:t>Leatherback</a:t>
            </a:r>
            <a:r>
              <a:rPr lang="fr-FR" dirty="0" smtClean="0">
                <a:solidFill>
                  <a:prstClr val="white"/>
                </a:solidFill>
              </a:rPr>
              <a:t>.</a:t>
            </a:r>
          </a:p>
          <a:p>
            <a:pPr marR="0" lvl="1" algn="l" defTabSz="914400" rtl="0" eaLnBrk="1" fontAlgn="base" latinLnBrk="0" hangingPunct="1">
              <a:lnSpc>
                <a:spcPct val="100000"/>
              </a:lnSpc>
              <a:spcBef>
                <a:spcPct val="0"/>
              </a:spcBef>
              <a:spcAft>
                <a:spcPct val="0"/>
              </a:spcAft>
              <a:buClrTx/>
              <a:buSzTx/>
              <a:tabLst/>
              <a:defRPr/>
            </a:pPr>
            <a:r>
              <a:rPr lang="fr-FR" i="1" dirty="0" smtClean="0">
                <a:solidFill>
                  <a:prstClr val="white"/>
                </a:solidFill>
              </a:rPr>
              <a:t> Chevallier D., </a:t>
            </a:r>
            <a:r>
              <a:rPr lang="fr-FR" i="1" dirty="0" err="1" smtClean="0">
                <a:solidFill>
                  <a:prstClr val="white"/>
                </a:solidFill>
              </a:rPr>
              <a:t>Lebreton</a:t>
            </a:r>
            <a:r>
              <a:rPr lang="fr-FR" i="1" dirty="0" smtClean="0">
                <a:solidFill>
                  <a:prstClr val="white"/>
                </a:solidFill>
              </a:rPr>
              <a:t> JD. Et al. in </a:t>
            </a:r>
            <a:r>
              <a:rPr lang="fr-FR" i="1" dirty="0" err="1" smtClean="0">
                <a:solidFill>
                  <a:prstClr val="white"/>
                </a:solidFill>
              </a:rPr>
              <a:t>prep</a:t>
            </a:r>
            <a:r>
              <a:rPr lang="fr-FR" i="1" dirty="0" smtClean="0">
                <a:solidFill>
                  <a:prstClr val="white"/>
                </a:solidFill>
              </a:rPr>
              <a:t>.</a:t>
            </a:r>
            <a:r>
              <a:rPr lang="fr-FR" dirty="0">
                <a:solidFill>
                  <a:prstClr val="white"/>
                </a:solidFill>
              </a:rPr>
              <a:t> </a:t>
            </a:r>
            <a:r>
              <a:rPr lang="fr-FR" dirty="0" smtClean="0">
                <a:solidFill>
                  <a:prstClr val="white"/>
                </a:solidFill>
                <a:sym typeface="Wingdings" panose="05000000000000000000" pitchFamily="2" charset="2"/>
              </a:rPr>
              <a:t> </a:t>
            </a:r>
            <a:r>
              <a:rPr lang="fr-FR" dirty="0" err="1" smtClean="0">
                <a:solidFill>
                  <a:prstClr val="white"/>
                </a:solidFill>
                <a:sym typeface="Wingdings" panose="05000000000000000000" pitchFamily="2" charset="2"/>
              </a:rPr>
              <a:t>analysis</a:t>
            </a:r>
            <a:r>
              <a:rPr lang="fr-FR" dirty="0" smtClean="0">
                <a:solidFill>
                  <a:prstClr val="white"/>
                </a:solidFill>
                <a:sym typeface="Wingdings" panose="05000000000000000000" pitchFamily="2" charset="2"/>
              </a:rPr>
              <a:t> </a:t>
            </a:r>
            <a:r>
              <a:rPr lang="fr-FR" dirty="0" err="1" smtClean="0">
                <a:solidFill>
                  <a:prstClr val="white"/>
                </a:solidFill>
                <a:sym typeface="Wingdings" panose="05000000000000000000" pitchFamily="2" charset="2"/>
              </a:rPr>
              <a:t>from</a:t>
            </a:r>
            <a:r>
              <a:rPr lang="fr-FR" dirty="0" smtClean="0">
                <a:solidFill>
                  <a:prstClr val="white"/>
                </a:solidFill>
                <a:sym typeface="Wingdings" panose="05000000000000000000" pitchFamily="2" charset="2"/>
              </a:rPr>
              <a:t> 1986 to 2013 (28 </a:t>
            </a:r>
            <a:r>
              <a:rPr lang="fr-FR" dirty="0" err="1" smtClean="0">
                <a:solidFill>
                  <a:prstClr val="white"/>
                </a:solidFill>
                <a:sym typeface="Wingdings" panose="05000000000000000000" pitchFamily="2" charset="2"/>
              </a:rPr>
              <a:t>years</a:t>
            </a:r>
            <a:r>
              <a:rPr lang="fr-FR" dirty="0" smtClean="0">
                <a:solidFill>
                  <a:prstClr val="white"/>
                </a:solidFill>
                <a:sym typeface="Wingdings" panose="05000000000000000000" pitchFamily="2" charset="2"/>
              </a:rPr>
              <a:t>).</a:t>
            </a:r>
          </a:p>
          <a:p>
            <a:pPr marR="0" lvl="1" algn="l" defTabSz="914400" rtl="0" eaLnBrk="1" fontAlgn="base" latinLnBrk="0" hangingPunct="1">
              <a:lnSpc>
                <a:spcPct val="100000"/>
              </a:lnSpc>
              <a:spcBef>
                <a:spcPct val="0"/>
              </a:spcBef>
              <a:spcAft>
                <a:spcPct val="0"/>
              </a:spcAft>
              <a:buClrTx/>
              <a:buSzTx/>
              <a:tabLst/>
              <a:defRPr/>
            </a:pPr>
            <a:r>
              <a:rPr lang="fr-FR" dirty="0" smtClean="0">
                <a:solidFill>
                  <a:prstClr val="white"/>
                </a:solidFill>
                <a:sym typeface="Wingdings" panose="05000000000000000000" pitchFamily="2" charset="2"/>
              </a:rPr>
              <a:t>Suriname has at least 6 </a:t>
            </a:r>
            <a:r>
              <a:rPr lang="fr-FR" dirty="0" err="1" smtClean="0">
                <a:solidFill>
                  <a:prstClr val="white"/>
                </a:solidFill>
                <a:sym typeface="Wingdings" panose="05000000000000000000" pitchFamily="2" charset="2"/>
              </a:rPr>
              <a:t>years</a:t>
            </a:r>
            <a:r>
              <a:rPr lang="fr-FR" dirty="0" smtClean="0">
                <a:solidFill>
                  <a:prstClr val="white"/>
                </a:solidFill>
                <a:sym typeface="Wingdings" panose="05000000000000000000" pitchFamily="2" charset="2"/>
              </a:rPr>
              <a:t> of CMR data (1999-2005) for </a:t>
            </a:r>
            <a:r>
              <a:rPr lang="fr-FR" b="1" dirty="0" err="1" smtClean="0">
                <a:solidFill>
                  <a:srgbClr val="00B0F0"/>
                </a:solidFill>
                <a:sym typeface="Wingdings" panose="05000000000000000000" pitchFamily="2" charset="2"/>
              </a:rPr>
              <a:t>Leatherback</a:t>
            </a:r>
            <a:endParaRPr lang="fr-FR" b="1" dirty="0" smtClean="0">
              <a:solidFill>
                <a:srgbClr val="00B0F0"/>
              </a:solidFill>
              <a:sym typeface="Wingdings" panose="05000000000000000000" pitchFamily="2" charset="2"/>
            </a:endParaRPr>
          </a:p>
          <a:p>
            <a:pPr marR="0" lvl="1" algn="l" defTabSz="914400" rtl="0" eaLnBrk="1" fontAlgn="base" latinLnBrk="0" hangingPunct="1">
              <a:lnSpc>
                <a:spcPct val="100000"/>
              </a:lnSpc>
              <a:spcBef>
                <a:spcPct val="0"/>
              </a:spcBef>
              <a:spcAft>
                <a:spcPct val="0"/>
              </a:spcAft>
              <a:buClrTx/>
              <a:buSzTx/>
              <a:tabLst/>
              <a:defRPr/>
            </a:pPr>
            <a:r>
              <a:rPr lang="fr-FR" i="1" dirty="0" smtClean="0">
                <a:solidFill>
                  <a:prstClr val="white"/>
                </a:solidFill>
                <a:sym typeface="Wingdings" panose="05000000000000000000" pitchFamily="2" charset="2"/>
              </a:rPr>
              <a:t> </a:t>
            </a:r>
            <a:r>
              <a:rPr lang="fr-FR" i="1" dirty="0" err="1" smtClean="0">
                <a:solidFill>
                  <a:prstClr val="white"/>
                </a:solidFill>
                <a:sym typeface="Wingdings" panose="05000000000000000000" pitchFamily="2" charset="2"/>
              </a:rPr>
              <a:t>Hilterman</a:t>
            </a:r>
            <a:r>
              <a:rPr lang="fr-FR" i="1" dirty="0" smtClean="0">
                <a:solidFill>
                  <a:prstClr val="white"/>
                </a:solidFill>
                <a:sym typeface="Wingdings" panose="05000000000000000000" pitchFamily="2" charset="2"/>
              </a:rPr>
              <a:t> M. &amp; </a:t>
            </a:r>
            <a:r>
              <a:rPr lang="fr-FR" i="1" dirty="0" err="1" smtClean="0">
                <a:solidFill>
                  <a:prstClr val="white"/>
                </a:solidFill>
                <a:sym typeface="Wingdings" panose="05000000000000000000" pitchFamily="2" charset="2"/>
              </a:rPr>
              <a:t>Goverse</a:t>
            </a:r>
            <a:r>
              <a:rPr lang="fr-FR" i="1" dirty="0" smtClean="0">
                <a:solidFill>
                  <a:prstClr val="white"/>
                </a:solidFill>
                <a:sym typeface="Wingdings" panose="05000000000000000000" pitchFamily="2" charset="2"/>
              </a:rPr>
              <a:t> E., 2007</a:t>
            </a:r>
          </a:p>
          <a:p>
            <a:pPr marR="0" lvl="1" algn="l" defTabSz="914400" rtl="0" eaLnBrk="1" fontAlgn="base" latinLnBrk="0" hangingPunct="1">
              <a:lnSpc>
                <a:spcPct val="100000"/>
              </a:lnSpc>
              <a:spcBef>
                <a:spcPct val="0"/>
              </a:spcBef>
              <a:spcAft>
                <a:spcPct val="0"/>
              </a:spcAft>
              <a:buClrTx/>
              <a:buSzTx/>
              <a:tabLst/>
              <a:defRPr/>
            </a:pPr>
            <a:r>
              <a:rPr lang="fr-FR" dirty="0" err="1" smtClean="0">
                <a:solidFill>
                  <a:prstClr val="white"/>
                </a:solidFill>
                <a:sym typeface="Wingdings" panose="05000000000000000000" pitchFamily="2" charset="2"/>
              </a:rPr>
              <a:t>Others</a:t>
            </a:r>
            <a:r>
              <a:rPr lang="fr-FR" dirty="0" smtClean="0">
                <a:solidFill>
                  <a:prstClr val="white"/>
                </a:solidFill>
                <a:sym typeface="Wingdings" panose="05000000000000000000" pitchFamily="2" charset="2"/>
              </a:rPr>
              <a:t> data </a:t>
            </a:r>
            <a:r>
              <a:rPr lang="fr-FR" dirty="0" err="1" smtClean="0">
                <a:solidFill>
                  <a:prstClr val="white"/>
                </a:solidFill>
                <a:sym typeface="Wingdings" panose="05000000000000000000" pitchFamily="2" charset="2"/>
              </a:rPr>
              <a:t>available</a:t>
            </a:r>
            <a:r>
              <a:rPr lang="fr-FR" dirty="0" smtClean="0">
                <a:solidFill>
                  <a:prstClr val="white"/>
                </a:solidFill>
                <a:sym typeface="Wingdings" panose="05000000000000000000" pitchFamily="2" charset="2"/>
              </a:rPr>
              <a:t> ? </a:t>
            </a:r>
          </a:p>
          <a:p>
            <a:pPr marR="0" lvl="1" algn="l" defTabSz="914400" rtl="0" eaLnBrk="1" fontAlgn="base" latinLnBrk="0" hangingPunct="1">
              <a:lnSpc>
                <a:spcPct val="100000"/>
              </a:lnSpc>
              <a:spcBef>
                <a:spcPct val="0"/>
              </a:spcBef>
              <a:spcAft>
                <a:spcPct val="0"/>
              </a:spcAft>
              <a:buClrTx/>
              <a:buSzTx/>
              <a:tabLst/>
              <a:defRPr/>
            </a:pPr>
            <a:endParaRPr lang="fr-FR" dirty="0">
              <a:solidFill>
                <a:prstClr val="white"/>
              </a:solidFill>
              <a:sym typeface="Wingdings" panose="05000000000000000000" pitchFamily="2" charset="2"/>
            </a:endParaRPr>
          </a:p>
          <a:p>
            <a:pPr marR="0" lvl="1" algn="l" defTabSz="914400" rtl="0" eaLnBrk="1" fontAlgn="base" latinLnBrk="0" hangingPunct="1">
              <a:lnSpc>
                <a:spcPct val="100000"/>
              </a:lnSpc>
              <a:spcBef>
                <a:spcPct val="0"/>
              </a:spcBef>
              <a:spcAft>
                <a:spcPct val="0"/>
              </a:spcAft>
              <a:buClrTx/>
              <a:buSzTx/>
              <a:tabLst/>
              <a:defRPr/>
            </a:pPr>
            <a:r>
              <a:rPr lang="fr-FR" dirty="0" err="1" smtClean="0">
                <a:solidFill>
                  <a:prstClr val="white"/>
                </a:solidFill>
                <a:sym typeface="Wingdings" panose="05000000000000000000" pitchFamily="2" charset="2"/>
              </a:rPr>
              <a:t>Conduct</a:t>
            </a:r>
            <a:r>
              <a:rPr lang="fr-FR" dirty="0" smtClean="0">
                <a:solidFill>
                  <a:prstClr val="white"/>
                </a:solidFill>
                <a:sym typeface="Wingdings" panose="05000000000000000000" pitchFamily="2" charset="2"/>
              </a:rPr>
              <a:t> </a:t>
            </a:r>
            <a:r>
              <a:rPr lang="fr-FR" dirty="0" err="1" smtClean="0">
                <a:solidFill>
                  <a:prstClr val="white"/>
                </a:solidFill>
                <a:sym typeface="Wingdings" panose="05000000000000000000" pitchFamily="2" charset="2"/>
              </a:rPr>
              <a:t>similar</a:t>
            </a:r>
            <a:r>
              <a:rPr lang="fr-FR" dirty="0" smtClean="0">
                <a:solidFill>
                  <a:prstClr val="white"/>
                </a:solidFill>
                <a:sym typeface="Wingdings" panose="05000000000000000000" pitchFamily="2" charset="2"/>
              </a:rPr>
              <a:t> </a:t>
            </a:r>
            <a:r>
              <a:rPr lang="fr-FR" dirty="0" err="1" smtClean="0">
                <a:solidFill>
                  <a:prstClr val="white"/>
                </a:solidFill>
                <a:sym typeface="Wingdings" panose="05000000000000000000" pitchFamily="2" charset="2"/>
              </a:rPr>
              <a:t>work</a:t>
            </a:r>
            <a:r>
              <a:rPr lang="fr-FR" dirty="0" smtClean="0">
                <a:solidFill>
                  <a:prstClr val="white"/>
                </a:solidFill>
                <a:sym typeface="Wingdings" panose="05000000000000000000" pitchFamily="2" charset="2"/>
              </a:rPr>
              <a:t> on </a:t>
            </a:r>
            <a:r>
              <a:rPr lang="fr-FR" b="1" dirty="0" smtClean="0">
                <a:solidFill>
                  <a:srgbClr val="92D050"/>
                </a:solidFill>
                <a:sym typeface="Wingdings" panose="05000000000000000000" pitchFamily="2" charset="2"/>
              </a:rPr>
              <a:t>Green</a:t>
            </a:r>
            <a:r>
              <a:rPr lang="fr-FR" dirty="0" smtClean="0">
                <a:solidFill>
                  <a:prstClr val="white"/>
                </a:solidFill>
                <a:sym typeface="Wingdings" panose="05000000000000000000" pitchFamily="2" charset="2"/>
              </a:rPr>
              <a:t> (FG : 9 </a:t>
            </a:r>
            <a:r>
              <a:rPr lang="fr-FR" dirty="0" err="1" smtClean="0">
                <a:solidFill>
                  <a:prstClr val="white"/>
                </a:solidFill>
                <a:sym typeface="Wingdings" panose="05000000000000000000" pitchFamily="2" charset="2"/>
              </a:rPr>
              <a:t>years</a:t>
            </a:r>
            <a:r>
              <a:rPr lang="fr-FR" dirty="0" smtClean="0">
                <a:solidFill>
                  <a:prstClr val="white"/>
                </a:solidFill>
                <a:sym typeface="Wingdings" panose="05000000000000000000" pitchFamily="2" charset="2"/>
              </a:rPr>
              <a:t> of PIT </a:t>
            </a:r>
            <a:r>
              <a:rPr lang="fr-FR" dirty="0" err="1" smtClean="0">
                <a:solidFill>
                  <a:prstClr val="white"/>
                </a:solidFill>
                <a:sym typeface="Wingdings" panose="05000000000000000000" pitchFamily="2" charset="2"/>
              </a:rPr>
              <a:t>tagging</a:t>
            </a:r>
            <a:r>
              <a:rPr lang="fr-FR" dirty="0" smtClean="0">
                <a:solidFill>
                  <a:prstClr val="white"/>
                </a:solidFill>
                <a:sym typeface="Wingdings" panose="05000000000000000000" pitchFamily="2" charset="2"/>
              </a:rPr>
              <a:t> </a:t>
            </a:r>
            <a:r>
              <a:rPr lang="fr-FR" dirty="0" err="1" smtClean="0">
                <a:solidFill>
                  <a:prstClr val="white"/>
                </a:solidFill>
                <a:sym typeface="Wingdings" panose="05000000000000000000" pitchFamily="2" charset="2"/>
              </a:rPr>
              <a:t>from</a:t>
            </a:r>
            <a:r>
              <a:rPr lang="fr-FR" dirty="0" smtClean="0">
                <a:solidFill>
                  <a:prstClr val="white"/>
                </a:solidFill>
                <a:sym typeface="Wingdings" panose="05000000000000000000" pitchFamily="2" charset="2"/>
              </a:rPr>
              <a:t> 2010 to 2018) and </a:t>
            </a:r>
            <a:r>
              <a:rPr lang="fr-FR" b="1" dirty="0" smtClean="0">
                <a:solidFill>
                  <a:srgbClr val="FF6600"/>
                </a:solidFill>
                <a:sym typeface="Wingdings" panose="05000000000000000000" pitchFamily="2" charset="2"/>
              </a:rPr>
              <a:t>Olive </a:t>
            </a:r>
            <a:r>
              <a:rPr lang="fr-FR" b="1" dirty="0" err="1" smtClean="0">
                <a:solidFill>
                  <a:srgbClr val="FF6600"/>
                </a:solidFill>
                <a:sym typeface="Wingdings" panose="05000000000000000000" pitchFamily="2" charset="2"/>
              </a:rPr>
              <a:t>ridley</a:t>
            </a:r>
            <a:r>
              <a:rPr lang="fr-FR" b="1" dirty="0">
                <a:solidFill>
                  <a:srgbClr val="FF6600"/>
                </a:solidFill>
                <a:sym typeface="Wingdings" panose="05000000000000000000" pitchFamily="2" charset="2"/>
              </a:rPr>
              <a:t> </a:t>
            </a:r>
            <a:r>
              <a:rPr lang="fr-FR" dirty="0" smtClean="0">
                <a:solidFill>
                  <a:prstClr val="white"/>
                </a:solidFill>
                <a:sym typeface="Wingdings" panose="05000000000000000000" pitchFamily="2" charset="2"/>
              </a:rPr>
              <a:t>(FG: 10 </a:t>
            </a:r>
            <a:r>
              <a:rPr lang="fr-FR" dirty="0" err="1" smtClean="0">
                <a:solidFill>
                  <a:prstClr val="white"/>
                </a:solidFill>
                <a:sym typeface="Wingdings" panose="05000000000000000000" pitchFamily="2" charset="2"/>
              </a:rPr>
              <a:t>years</a:t>
            </a:r>
            <a:r>
              <a:rPr lang="fr-FR" dirty="0" smtClean="0">
                <a:solidFill>
                  <a:prstClr val="white"/>
                </a:solidFill>
                <a:sym typeface="Wingdings" panose="05000000000000000000" pitchFamily="2" charset="2"/>
              </a:rPr>
              <a:t> of PIT </a:t>
            </a:r>
            <a:r>
              <a:rPr lang="fr-FR" dirty="0" err="1" smtClean="0">
                <a:solidFill>
                  <a:prstClr val="white"/>
                </a:solidFill>
                <a:sym typeface="Wingdings" panose="05000000000000000000" pitchFamily="2" charset="2"/>
              </a:rPr>
              <a:t>tagging</a:t>
            </a:r>
            <a:r>
              <a:rPr lang="fr-FR" dirty="0" smtClean="0">
                <a:solidFill>
                  <a:prstClr val="white"/>
                </a:solidFill>
                <a:sym typeface="Wingdings" panose="05000000000000000000" pitchFamily="2" charset="2"/>
              </a:rPr>
              <a:t> </a:t>
            </a:r>
            <a:r>
              <a:rPr lang="fr-FR" dirty="0" err="1" smtClean="0">
                <a:solidFill>
                  <a:prstClr val="white"/>
                </a:solidFill>
                <a:sym typeface="Wingdings" panose="05000000000000000000" pitchFamily="2" charset="2"/>
              </a:rPr>
              <a:t>from</a:t>
            </a:r>
            <a:r>
              <a:rPr lang="fr-FR" dirty="0" smtClean="0">
                <a:solidFill>
                  <a:prstClr val="white"/>
                </a:solidFill>
                <a:sym typeface="Wingdings" panose="05000000000000000000" pitchFamily="2" charset="2"/>
              </a:rPr>
              <a:t> 2009 to 2018) ?</a:t>
            </a:r>
            <a:endParaRPr lang="fr-FR" dirty="0" smtClean="0">
              <a:solidFill>
                <a:prstClr val="white"/>
              </a:solidFill>
            </a:endParaRPr>
          </a:p>
          <a:p>
            <a:pPr marL="800100" marR="0" lvl="1" indent="-342900" algn="l" defTabSz="914400" rtl="0" eaLnBrk="1" fontAlgn="base" latinLnBrk="0" hangingPunct="1">
              <a:lnSpc>
                <a:spcPct val="100000"/>
              </a:lnSpc>
              <a:spcBef>
                <a:spcPct val="0"/>
              </a:spcBef>
              <a:spcAft>
                <a:spcPct val="0"/>
              </a:spcAft>
              <a:buClrTx/>
              <a:buSzTx/>
              <a:buFontTx/>
              <a:buAutoNum type="arabicPeriod"/>
              <a:tabLst/>
              <a:defRPr/>
            </a:pPr>
            <a:endParaRPr kumimoji="0" lang="fr-FR" sz="1800" b="0" i="0" u="none" strike="noStrike" kern="1200" cap="none" spc="0" normalizeH="0" baseline="0" noProof="0" dirty="0" smtClean="0">
              <a:ln>
                <a:noFill/>
              </a:ln>
              <a:solidFill>
                <a:prstClr val="white"/>
              </a:solidFill>
              <a:effectLst/>
              <a:uLnTx/>
              <a:uFillTx/>
              <a:latin typeface="Arial" charset="0"/>
              <a:ea typeface="+mn-ea"/>
              <a:cs typeface="Arial" charset="0"/>
            </a:endParaRPr>
          </a:p>
          <a:p>
            <a:pPr marR="0" lvl="1" algn="l" defTabSz="914400" rtl="0" eaLnBrk="1" fontAlgn="base" latinLnBrk="0" hangingPunct="1">
              <a:lnSpc>
                <a:spcPct val="100000"/>
              </a:lnSpc>
              <a:spcBef>
                <a:spcPct val="0"/>
              </a:spcBef>
              <a:spcAft>
                <a:spcPct val="0"/>
              </a:spcAft>
              <a:buClrTx/>
              <a:buSzTx/>
              <a:tabLst/>
              <a:defRPr/>
            </a:pPr>
            <a:r>
              <a:rPr lang="fr-FR" u="sng" dirty="0" err="1" smtClean="0">
                <a:solidFill>
                  <a:prstClr val="white"/>
                </a:solidFill>
              </a:rPr>
              <a:t>Complementary</a:t>
            </a:r>
            <a:r>
              <a:rPr lang="fr-FR" u="sng" dirty="0" smtClean="0">
                <a:solidFill>
                  <a:prstClr val="white"/>
                </a:solidFill>
              </a:rPr>
              <a:t> </a:t>
            </a:r>
            <a:r>
              <a:rPr lang="fr-FR" u="sng" dirty="0" err="1" smtClean="0">
                <a:solidFill>
                  <a:prstClr val="white"/>
                </a:solidFill>
              </a:rPr>
              <a:t>outcome</a:t>
            </a:r>
            <a:r>
              <a:rPr lang="fr-FR" dirty="0" smtClean="0">
                <a:solidFill>
                  <a:prstClr val="white"/>
                </a:solidFill>
              </a:rPr>
              <a:t>: guidelines for future </a:t>
            </a:r>
            <a:r>
              <a:rPr lang="fr-FR" dirty="0" err="1" smtClean="0">
                <a:solidFill>
                  <a:prstClr val="white"/>
                </a:solidFill>
              </a:rPr>
              <a:t>tagging</a:t>
            </a:r>
            <a:r>
              <a:rPr lang="fr-FR" dirty="0" smtClean="0">
                <a:solidFill>
                  <a:prstClr val="white"/>
                </a:solidFill>
              </a:rPr>
              <a:t> programs at population </a:t>
            </a:r>
            <a:r>
              <a:rPr lang="fr-FR" dirty="0" err="1" smtClean="0">
                <a:solidFill>
                  <a:prstClr val="white"/>
                </a:solidFill>
              </a:rPr>
              <a:t>levels</a:t>
            </a:r>
            <a:r>
              <a:rPr lang="fr-FR" dirty="0" smtClean="0">
                <a:solidFill>
                  <a:prstClr val="white"/>
                </a:solidFill>
              </a:rPr>
              <a:t> : </a:t>
            </a:r>
            <a:r>
              <a:rPr lang="fr-FR" dirty="0" err="1" smtClean="0">
                <a:solidFill>
                  <a:prstClr val="white"/>
                </a:solidFill>
              </a:rPr>
              <a:t>where</a:t>
            </a:r>
            <a:r>
              <a:rPr lang="fr-FR" dirty="0" smtClean="0">
                <a:solidFill>
                  <a:prstClr val="white"/>
                </a:solidFill>
              </a:rPr>
              <a:t> do </a:t>
            </a:r>
            <a:r>
              <a:rPr lang="fr-FR" dirty="0" err="1" smtClean="0">
                <a:solidFill>
                  <a:prstClr val="white"/>
                </a:solidFill>
              </a:rPr>
              <a:t>we</a:t>
            </a:r>
            <a:r>
              <a:rPr lang="fr-FR" dirty="0" smtClean="0">
                <a:solidFill>
                  <a:prstClr val="white"/>
                </a:solidFill>
              </a:rPr>
              <a:t> </a:t>
            </a:r>
            <a:r>
              <a:rPr lang="fr-FR" dirty="0" err="1" smtClean="0">
                <a:solidFill>
                  <a:prstClr val="white"/>
                </a:solidFill>
              </a:rPr>
              <a:t>need</a:t>
            </a:r>
            <a:r>
              <a:rPr lang="fr-FR" dirty="0" smtClean="0">
                <a:solidFill>
                  <a:prstClr val="white"/>
                </a:solidFill>
              </a:rPr>
              <a:t> info ? How (PIT vs flipper) ? For how long ? </a:t>
            </a:r>
          </a:p>
          <a:p>
            <a:pPr marR="0" lvl="1" algn="l" defTabSz="914400" rtl="0" eaLnBrk="1" fontAlgn="base" latinLnBrk="0" hangingPunct="1">
              <a:lnSpc>
                <a:spcPct val="100000"/>
              </a:lnSpc>
              <a:spcBef>
                <a:spcPct val="0"/>
              </a:spcBef>
              <a:spcAft>
                <a:spcPct val="0"/>
              </a:spcAft>
              <a:buClrTx/>
              <a:buSzTx/>
              <a:tabLst/>
              <a:defRPr/>
            </a:pPr>
            <a:r>
              <a:rPr lang="fr-FR" dirty="0" smtClean="0">
                <a:solidFill>
                  <a:prstClr val="white"/>
                </a:solidFill>
                <a:sym typeface="Wingdings" panose="05000000000000000000" pitchFamily="2" charset="2"/>
              </a:rPr>
              <a:t> </a:t>
            </a:r>
            <a:r>
              <a:rPr lang="fr-FR" dirty="0" err="1" smtClean="0">
                <a:solidFill>
                  <a:prstClr val="white"/>
                </a:solidFill>
                <a:sym typeface="Wingdings" panose="05000000000000000000" pitchFamily="2" charset="2"/>
              </a:rPr>
              <a:t>shared</a:t>
            </a:r>
            <a:r>
              <a:rPr lang="fr-FR" dirty="0" smtClean="0">
                <a:solidFill>
                  <a:prstClr val="white"/>
                </a:solidFill>
                <a:sym typeface="Wingdings" panose="05000000000000000000" pitchFamily="2" charset="2"/>
              </a:rPr>
              <a:t> vision at a </a:t>
            </a:r>
            <a:r>
              <a:rPr lang="fr-FR" dirty="0" err="1" smtClean="0">
                <a:solidFill>
                  <a:prstClr val="white"/>
                </a:solidFill>
                <a:sym typeface="Wingdings" panose="05000000000000000000" pitchFamily="2" charset="2"/>
              </a:rPr>
              <a:t>regional</a:t>
            </a:r>
            <a:r>
              <a:rPr lang="fr-FR" dirty="0" smtClean="0">
                <a:solidFill>
                  <a:prstClr val="white"/>
                </a:solidFill>
                <a:sym typeface="Wingdings" panose="05000000000000000000" pitchFamily="2" charset="2"/>
              </a:rPr>
              <a:t> </a:t>
            </a:r>
            <a:r>
              <a:rPr lang="fr-FR" dirty="0" err="1" smtClean="0">
                <a:solidFill>
                  <a:prstClr val="white"/>
                </a:solidFill>
                <a:sym typeface="Wingdings" panose="05000000000000000000" pitchFamily="2" charset="2"/>
              </a:rPr>
              <a:t>scale</a:t>
            </a:r>
            <a:r>
              <a:rPr lang="fr-FR" dirty="0" smtClean="0">
                <a:solidFill>
                  <a:prstClr val="white"/>
                </a:solidFill>
                <a:sym typeface="Wingdings" panose="05000000000000000000" pitchFamily="2" charset="2"/>
              </a:rPr>
              <a:t>.</a:t>
            </a:r>
            <a:endParaRPr kumimoji="0" lang="fr-FR" sz="1800" b="0" i="0" u="none" strike="noStrike" kern="1200" cap="none" spc="0" normalizeH="0" baseline="0" noProof="0" dirty="0" smtClean="0">
              <a:ln>
                <a:noFill/>
              </a:ln>
              <a:solidFill>
                <a:prstClr val="white"/>
              </a:solidFill>
              <a:effectLst/>
              <a:uLnTx/>
              <a:uFillTx/>
              <a:latin typeface="Arial" charset="0"/>
              <a:ea typeface="+mn-ea"/>
              <a:cs typeface="Arial" charset="0"/>
            </a:endParaRPr>
          </a:p>
        </p:txBody>
      </p:sp>
      <p:sp>
        <p:nvSpPr>
          <p:cNvPr id="4" name="ZoneTexte 3"/>
          <p:cNvSpPr txBox="1"/>
          <p:nvPr/>
        </p:nvSpPr>
        <p:spPr>
          <a:xfrm>
            <a:off x="1" y="6450834"/>
            <a:ext cx="9143999" cy="2616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1100" b="0" i="0" u="none" strike="noStrike" kern="1200" cap="none" spc="0" normalizeH="0" baseline="0" noProof="0" dirty="0">
                <a:ln>
                  <a:noFill/>
                </a:ln>
                <a:solidFill>
                  <a:prstClr val="white"/>
                </a:solidFill>
                <a:effectLst/>
                <a:uLnTx/>
                <a:uFillTx/>
                <a:latin typeface="Arial" charset="0"/>
                <a:ea typeface="+mn-ea"/>
                <a:cs typeface="Arial" charset="0"/>
              </a:rPr>
              <a:t>Country report : FRENCH GUIANA. WIDECAST </a:t>
            </a:r>
            <a:r>
              <a:rPr kumimoji="0" lang="fr-FR" sz="1100" b="0" i="0" u="none" strike="noStrike" kern="1200" cap="none" spc="0" normalizeH="0" baseline="0" noProof="0" dirty="0" err="1">
                <a:ln>
                  <a:noFill/>
                </a:ln>
                <a:solidFill>
                  <a:prstClr val="white"/>
                </a:solidFill>
                <a:effectLst/>
                <a:uLnTx/>
                <a:uFillTx/>
                <a:latin typeface="Arial" charset="0"/>
                <a:ea typeface="+mn-ea"/>
                <a:cs typeface="Arial" charset="0"/>
              </a:rPr>
              <a:t>Annual</a:t>
            </a:r>
            <a:r>
              <a:rPr kumimoji="0" lang="fr-FR" sz="1100" b="0" i="0" u="none" strike="noStrike" kern="1200" cap="none" spc="0" normalizeH="0" baseline="0" noProof="0" dirty="0">
                <a:ln>
                  <a:noFill/>
                </a:ln>
                <a:solidFill>
                  <a:prstClr val="white"/>
                </a:solidFill>
                <a:effectLst/>
                <a:uLnTx/>
                <a:uFillTx/>
                <a:latin typeface="Arial" charset="0"/>
                <a:ea typeface="+mn-ea"/>
                <a:cs typeface="Arial" charset="0"/>
              </a:rPr>
              <a:t> General Meeting 2019</a:t>
            </a:r>
          </a:p>
        </p:txBody>
      </p:sp>
      <p:pic>
        <p:nvPicPr>
          <p:cNvPr id="8" name="Imag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71535" y="671093"/>
            <a:ext cx="2819122" cy="850494"/>
          </a:xfrm>
          <a:prstGeom prst="rect">
            <a:avLst/>
          </a:prstGeom>
        </p:spPr>
      </p:pic>
      <p:pic>
        <p:nvPicPr>
          <p:cNvPr id="15" name="Image 18" descr="logo-pna_2014-2023-v3_m.png"/>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bwMode="auto">
          <a:xfrm>
            <a:off x="537100" y="474220"/>
            <a:ext cx="1010564" cy="1010564"/>
          </a:xfrm>
          <a:prstGeom prst="rect">
            <a:avLst/>
          </a:prstGeom>
          <a:noFill/>
          <a:ln w="9525">
            <a:noFill/>
            <a:miter lim="800000"/>
            <a:headEnd/>
            <a:tailEnd/>
          </a:ln>
        </p:spPr>
      </p:pic>
      <p:sp>
        <p:nvSpPr>
          <p:cNvPr id="11" name="Double flèche horizontale 10"/>
          <p:cNvSpPr/>
          <p:nvPr/>
        </p:nvSpPr>
        <p:spPr>
          <a:xfrm>
            <a:off x="1691680" y="632696"/>
            <a:ext cx="4032448" cy="852088"/>
          </a:xfrm>
          <a:prstGeom prst="leftRightArrow">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smtClean="0"/>
              <a:t>Collaborative </a:t>
            </a:r>
            <a:r>
              <a:rPr lang="fr-FR" sz="2400" dirty="0" err="1" smtClean="0"/>
              <a:t>work</a:t>
            </a:r>
            <a:endParaRPr lang="fr-FR" sz="2400" dirty="0"/>
          </a:p>
        </p:txBody>
      </p:sp>
    </p:spTree>
    <p:extLst>
      <p:ext uri="{BB962C8B-B14F-4D97-AF65-F5344CB8AC3E}">
        <p14:creationId xmlns:p14="http://schemas.microsoft.com/office/powerpoint/2010/main" val="1513935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2" name="Picture 5"/>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 y="6715148"/>
            <a:ext cx="9144000" cy="142876"/>
          </a:xfrm>
          <a:prstGeom prst="rect">
            <a:avLst/>
          </a:prstGeom>
          <a:noFill/>
          <a:ln w="9525">
            <a:noFill/>
            <a:miter lim="800000"/>
            <a:headEnd/>
            <a:tailEnd/>
          </a:ln>
          <a:effectLst/>
        </p:spPr>
      </p:pic>
      <p:sp>
        <p:nvSpPr>
          <p:cNvPr id="43" name="ZoneTexte 42"/>
          <p:cNvSpPr txBox="1"/>
          <p:nvPr/>
        </p:nvSpPr>
        <p:spPr>
          <a:xfrm>
            <a:off x="1" y="0"/>
            <a:ext cx="9143999" cy="400110"/>
          </a:xfrm>
          <a:prstGeom prst="rect">
            <a:avLst/>
          </a:prstGeom>
          <a:solidFill>
            <a:srgbClr val="00615B"/>
          </a:solidFill>
        </p:spPr>
        <p:txBody>
          <a:bodyPr wrap="square" rtlCol="0">
            <a:spAutoFit/>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Arial" charset="0"/>
                <a:ea typeface="+mn-ea"/>
                <a:cs typeface="Arial" charset="0"/>
              </a:rPr>
              <a:t>6</a:t>
            </a:r>
            <a:r>
              <a:rPr kumimoji="0" lang="fr-FR" sz="2000" b="1" i="0" u="none" strike="noStrike" kern="1200" cap="none" spc="0" normalizeH="0" baseline="0" noProof="0" dirty="0" smtClean="0">
                <a:ln>
                  <a:noFill/>
                </a:ln>
                <a:solidFill>
                  <a:prstClr val="white"/>
                </a:solidFill>
                <a:effectLst/>
                <a:uLnTx/>
                <a:uFillTx/>
                <a:latin typeface="Arial" charset="0"/>
                <a:ea typeface="+mn-ea"/>
                <a:cs typeface="Arial" charset="0"/>
              </a:rPr>
              <a:t>. Conclusion to WIDECAST </a:t>
            </a:r>
            <a:r>
              <a:rPr kumimoji="0" lang="fr-FR" sz="2000" b="1" i="0" u="none" strike="noStrike" kern="1200" cap="none" spc="0" normalizeH="0" baseline="0" noProof="0" dirty="0" err="1" smtClean="0">
                <a:ln>
                  <a:noFill/>
                </a:ln>
                <a:solidFill>
                  <a:prstClr val="white"/>
                </a:solidFill>
                <a:effectLst/>
                <a:uLnTx/>
                <a:uFillTx/>
                <a:latin typeface="Arial" charset="0"/>
                <a:ea typeface="+mn-ea"/>
                <a:cs typeface="Arial" charset="0"/>
              </a:rPr>
              <a:t>partners</a:t>
            </a:r>
            <a:endParaRPr kumimoji="0" lang="fr-FR" sz="2000" b="1" i="0" u="none" strike="noStrike" kern="1200" cap="none" spc="0" normalizeH="0" baseline="0" noProof="0" dirty="0">
              <a:ln>
                <a:noFill/>
              </a:ln>
              <a:solidFill>
                <a:prstClr val="white"/>
              </a:solidFill>
              <a:effectLst/>
              <a:uLnTx/>
              <a:uFillTx/>
              <a:latin typeface="Arial" charset="0"/>
              <a:ea typeface="+mn-ea"/>
              <a:cs typeface="Arial" charset="0"/>
            </a:endParaRPr>
          </a:p>
        </p:txBody>
      </p:sp>
      <p:sp>
        <p:nvSpPr>
          <p:cNvPr id="2" name="ZoneTexte 1"/>
          <p:cNvSpPr txBox="1"/>
          <p:nvPr/>
        </p:nvSpPr>
        <p:spPr>
          <a:xfrm>
            <a:off x="1" y="1484784"/>
            <a:ext cx="9143999" cy="2369880"/>
          </a:xfrm>
          <a:prstGeom prst="rect">
            <a:avLst/>
          </a:prstGeom>
          <a:noFill/>
        </p:spPr>
        <p:txBody>
          <a:bodyPr wrap="square" rtlCol="0">
            <a:spAutoFit/>
          </a:bodyPr>
          <a:lstStyle/>
          <a:p>
            <a:pPr marR="0" lvl="0" algn="l" defTabSz="914400" rtl="0" eaLnBrk="1" fontAlgn="base" latinLnBrk="0" hangingPunct="1">
              <a:lnSpc>
                <a:spcPct val="100000"/>
              </a:lnSpc>
              <a:spcBef>
                <a:spcPct val="0"/>
              </a:spcBef>
              <a:spcAft>
                <a:spcPct val="0"/>
              </a:spcAft>
              <a:buClrTx/>
              <a:buSzTx/>
              <a:tabLst/>
              <a:defRPr/>
            </a:pPr>
            <a:r>
              <a:rPr lang="fr-FR" sz="2000" b="1" dirty="0" smtClean="0">
                <a:solidFill>
                  <a:prstClr val="white"/>
                </a:solidFill>
              </a:rPr>
              <a:t>2. Conservation (</a:t>
            </a:r>
            <a:r>
              <a:rPr lang="fr-FR" sz="2000" b="1" dirty="0" err="1" smtClean="0">
                <a:solidFill>
                  <a:prstClr val="white"/>
                </a:solidFill>
              </a:rPr>
              <a:t>reducing</a:t>
            </a:r>
            <a:r>
              <a:rPr lang="fr-FR" sz="2000" b="1" dirty="0" smtClean="0">
                <a:solidFill>
                  <a:prstClr val="white"/>
                </a:solidFill>
              </a:rPr>
              <a:t> </a:t>
            </a:r>
            <a:r>
              <a:rPr lang="fr-FR" sz="2000" b="1" dirty="0" err="1" smtClean="0">
                <a:solidFill>
                  <a:prstClr val="white"/>
                </a:solidFill>
              </a:rPr>
              <a:t>threats</a:t>
            </a:r>
            <a:r>
              <a:rPr lang="fr-FR" sz="2000" b="1" dirty="0" smtClean="0">
                <a:solidFill>
                  <a:prstClr val="white"/>
                </a:solidFill>
              </a:rPr>
              <a:t>)</a:t>
            </a:r>
            <a:r>
              <a:rPr kumimoji="0" lang="fr-FR" sz="2000" b="0" i="0" u="none" strike="noStrike" kern="1200" cap="none" spc="0" normalizeH="0" baseline="0" noProof="0" dirty="0" smtClean="0">
                <a:ln>
                  <a:noFill/>
                </a:ln>
                <a:solidFill>
                  <a:prstClr val="white"/>
                </a:solidFill>
                <a:effectLst/>
                <a:uLnTx/>
                <a:uFillTx/>
                <a:latin typeface="Arial" charset="0"/>
                <a:ea typeface="+mn-ea"/>
                <a:cs typeface="Arial" charset="0"/>
              </a:rPr>
              <a:t>: </a:t>
            </a:r>
          </a:p>
          <a:p>
            <a:pPr marL="457200" marR="0" lvl="0" indent="-457200" algn="l" defTabSz="914400" rtl="0" eaLnBrk="1" fontAlgn="base" latinLnBrk="0" hangingPunct="1">
              <a:lnSpc>
                <a:spcPct val="100000"/>
              </a:lnSpc>
              <a:spcBef>
                <a:spcPct val="0"/>
              </a:spcBef>
              <a:spcAft>
                <a:spcPct val="0"/>
              </a:spcAft>
              <a:buClrTx/>
              <a:buSzTx/>
              <a:buFontTx/>
              <a:buAutoNum type="arabicPeriod"/>
              <a:tabLst/>
              <a:defRPr/>
            </a:pPr>
            <a:endParaRPr lang="fr-FR" sz="2000" dirty="0">
              <a:solidFill>
                <a:prstClr val="white"/>
              </a:solidFill>
            </a:endParaRPr>
          </a:p>
          <a:p>
            <a:pPr lvl="1">
              <a:defRPr/>
            </a:pPr>
            <a:r>
              <a:rPr lang="en-US" u="sng" dirty="0" smtClean="0">
                <a:solidFill>
                  <a:prstClr val="white"/>
                </a:solidFill>
              </a:rPr>
              <a:t>- Identifying </a:t>
            </a:r>
            <a:r>
              <a:rPr lang="en-US" u="sng" dirty="0">
                <a:solidFill>
                  <a:prstClr val="white"/>
                </a:solidFill>
              </a:rPr>
              <a:t>and addressing </a:t>
            </a:r>
            <a:r>
              <a:rPr lang="en-US" b="1" u="sng" dirty="0">
                <a:solidFill>
                  <a:prstClr val="white"/>
                </a:solidFill>
              </a:rPr>
              <a:t>leatherback bycatch priorities </a:t>
            </a:r>
            <a:r>
              <a:rPr lang="en-US" u="sng" dirty="0">
                <a:solidFill>
                  <a:prstClr val="white"/>
                </a:solidFill>
              </a:rPr>
              <a:t>in Trinidad and the Guianas</a:t>
            </a:r>
            <a:endParaRPr lang="fr-FR" u="sng" dirty="0" smtClean="0">
              <a:solidFill>
                <a:prstClr val="white"/>
              </a:solidFill>
            </a:endParaRPr>
          </a:p>
          <a:p>
            <a:pPr lvl="1">
              <a:defRPr/>
            </a:pPr>
            <a:r>
              <a:rPr lang="fr-FR" dirty="0">
                <a:solidFill>
                  <a:prstClr val="white"/>
                </a:solidFill>
              </a:rPr>
              <a:t> </a:t>
            </a:r>
            <a:r>
              <a:rPr lang="fr-FR" dirty="0" smtClean="0">
                <a:solidFill>
                  <a:prstClr val="white"/>
                </a:solidFill>
                <a:sym typeface="Wingdings" panose="05000000000000000000" pitchFamily="2" charset="2"/>
              </a:rPr>
              <a:t> </a:t>
            </a:r>
            <a:r>
              <a:rPr lang="fr-FR" dirty="0" err="1" smtClean="0">
                <a:solidFill>
                  <a:prstClr val="white"/>
                </a:solidFill>
                <a:sym typeface="Wingdings" panose="05000000000000000000" pitchFamily="2" charset="2"/>
              </a:rPr>
              <a:t>started</a:t>
            </a:r>
            <a:r>
              <a:rPr lang="fr-FR" dirty="0" smtClean="0">
                <a:solidFill>
                  <a:prstClr val="white"/>
                </a:solidFill>
                <a:sym typeface="Wingdings" panose="05000000000000000000" pitchFamily="2" charset="2"/>
              </a:rPr>
              <a:t> </a:t>
            </a:r>
            <a:r>
              <a:rPr lang="fr-FR" dirty="0" err="1" smtClean="0">
                <a:solidFill>
                  <a:prstClr val="white"/>
                </a:solidFill>
                <a:sym typeface="Wingdings" panose="05000000000000000000" pitchFamily="2" charset="2"/>
              </a:rPr>
              <a:t>with</a:t>
            </a:r>
            <a:r>
              <a:rPr lang="fr-FR" dirty="0" smtClean="0">
                <a:solidFill>
                  <a:prstClr val="white"/>
                </a:solidFill>
                <a:sym typeface="Wingdings" panose="05000000000000000000" pitchFamily="2" charset="2"/>
              </a:rPr>
              <a:t> the </a:t>
            </a:r>
            <a:r>
              <a:rPr lang="fr-FR" b="1" dirty="0" err="1" smtClean="0">
                <a:solidFill>
                  <a:prstClr val="white"/>
                </a:solidFill>
                <a:sym typeface="Wingdings" panose="05000000000000000000" pitchFamily="2" charset="2"/>
              </a:rPr>
              <a:t>bycacth</a:t>
            </a:r>
            <a:r>
              <a:rPr lang="fr-FR" b="1" dirty="0" smtClean="0">
                <a:solidFill>
                  <a:prstClr val="white"/>
                </a:solidFill>
                <a:sym typeface="Wingdings" panose="05000000000000000000" pitchFamily="2" charset="2"/>
              </a:rPr>
              <a:t> </a:t>
            </a:r>
            <a:r>
              <a:rPr lang="fr-FR" b="1" dirty="0" err="1" smtClean="0">
                <a:solidFill>
                  <a:prstClr val="white"/>
                </a:solidFill>
                <a:sym typeface="Wingdings" panose="05000000000000000000" pitchFamily="2" charset="2"/>
              </a:rPr>
              <a:t>priorization</a:t>
            </a:r>
            <a:r>
              <a:rPr lang="fr-FR" b="1" dirty="0" smtClean="0">
                <a:solidFill>
                  <a:prstClr val="white"/>
                </a:solidFill>
                <a:sym typeface="Wingdings" panose="05000000000000000000" pitchFamily="2" charset="2"/>
              </a:rPr>
              <a:t> workshop </a:t>
            </a:r>
            <a:r>
              <a:rPr lang="fr-FR" dirty="0" smtClean="0">
                <a:solidFill>
                  <a:prstClr val="white"/>
                </a:solidFill>
                <a:sym typeface="Wingdings" panose="05000000000000000000" pitchFamily="2" charset="2"/>
              </a:rPr>
              <a:t>on 17 and 18th, March 2019</a:t>
            </a:r>
          </a:p>
          <a:p>
            <a:pPr lvl="1">
              <a:defRPr/>
            </a:pPr>
            <a:r>
              <a:rPr lang="fr-FR" dirty="0">
                <a:solidFill>
                  <a:prstClr val="white"/>
                </a:solidFill>
                <a:sym typeface="Wingdings" panose="05000000000000000000" pitchFamily="2" charset="2"/>
              </a:rPr>
              <a:t> </a:t>
            </a:r>
            <a:r>
              <a:rPr lang="fr-FR" dirty="0" smtClean="0">
                <a:solidFill>
                  <a:prstClr val="white"/>
                </a:solidFill>
                <a:sym typeface="Wingdings" panose="05000000000000000000" pitchFamily="2" charset="2"/>
              </a:rPr>
              <a:t> </a:t>
            </a:r>
            <a:r>
              <a:rPr lang="fr-FR" dirty="0" err="1" smtClean="0">
                <a:solidFill>
                  <a:prstClr val="white"/>
                </a:solidFill>
                <a:sym typeface="Wingdings" panose="05000000000000000000" pitchFamily="2" charset="2"/>
              </a:rPr>
              <a:t>Let’s</a:t>
            </a:r>
            <a:r>
              <a:rPr lang="fr-FR" dirty="0" smtClean="0">
                <a:solidFill>
                  <a:prstClr val="white"/>
                </a:solidFill>
                <a:sym typeface="Wingdings" panose="05000000000000000000" pitchFamily="2" charset="2"/>
              </a:rPr>
              <a:t> </a:t>
            </a:r>
            <a:r>
              <a:rPr lang="fr-FR" dirty="0" err="1" smtClean="0">
                <a:solidFill>
                  <a:prstClr val="white"/>
                </a:solidFill>
                <a:sym typeface="Wingdings" panose="05000000000000000000" pitchFamily="2" charset="2"/>
              </a:rPr>
              <a:t>keep</a:t>
            </a:r>
            <a:r>
              <a:rPr lang="fr-FR" dirty="0" smtClean="0">
                <a:solidFill>
                  <a:prstClr val="white"/>
                </a:solidFill>
                <a:sym typeface="Wingdings" panose="05000000000000000000" pitchFamily="2" charset="2"/>
              </a:rPr>
              <a:t> </a:t>
            </a:r>
            <a:r>
              <a:rPr lang="fr-FR" dirty="0" err="1" smtClean="0">
                <a:solidFill>
                  <a:prstClr val="white"/>
                </a:solidFill>
                <a:sym typeface="Wingdings" panose="05000000000000000000" pitchFamily="2" charset="2"/>
              </a:rPr>
              <a:t>going</a:t>
            </a:r>
            <a:r>
              <a:rPr lang="fr-FR" dirty="0" smtClean="0">
                <a:solidFill>
                  <a:prstClr val="white"/>
                </a:solidFill>
                <a:sym typeface="Wingdings" panose="05000000000000000000" pitchFamily="2" charset="2"/>
              </a:rPr>
              <a:t> to </a:t>
            </a:r>
            <a:r>
              <a:rPr lang="fr-FR" dirty="0" err="1" smtClean="0">
                <a:solidFill>
                  <a:prstClr val="white"/>
                </a:solidFill>
                <a:sym typeface="Wingdings" panose="05000000000000000000" pitchFamily="2" charset="2"/>
              </a:rPr>
              <a:t>next</a:t>
            </a:r>
            <a:r>
              <a:rPr lang="fr-FR" dirty="0" smtClean="0">
                <a:solidFill>
                  <a:prstClr val="white"/>
                </a:solidFill>
                <a:sym typeface="Wingdings" panose="05000000000000000000" pitchFamily="2" charset="2"/>
              </a:rPr>
              <a:t> </a:t>
            </a:r>
            <a:r>
              <a:rPr lang="fr-FR" dirty="0" err="1" smtClean="0">
                <a:solidFill>
                  <a:prstClr val="white"/>
                </a:solidFill>
                <a:sym typeface="Wingdings" panose="05000000000000000000" pitchFamily="2" charset="2"/>
              </a:rPr>
              <a:t>steps</a:t>
            </a:r>
            <a:r>
              <a:rPr lang="fr-FR" dirty="0">
                <a:solidFill>
                  <a:prstClr val="white"/>
                </a:solidFill>
                <a:sym typeface="Wingdings" panose="05000000000000000000" pitchFamily="2" charset="2"/>
              </a:rPr>
              <a:t> </a:t>
            </a:r>
            <a:r>
              <a:rPr lang="fr-FR" dirty="0" smtClean="0">
                <a:solidFill>
                  <a:prstClr val="white"/>
                </a:solidFill>
                <a:sym typeface="Wingdings" panose="05000000000000000000" pitchFamily="2" charset="2"/>
              </a:rPr>
              <a:t>(multi-</a:t>
            </a:r>
            <a:r>
              <a:rPr lang="fr-FR" dirty="0" err="1" smtClean="0">
                <a:solidFill>
                  <a:prstClr val="white"/>
                </a:solidFill>
                <a:sym typeface="Wingdings" panose="05000000000000000000" pitchFamily="2" charset="2"/>
              </a:rPr>
              <a:t>stakeholders</a:t>
            </a:r>
            <a:r>
              <a:rPr lang="fr-FR" dirty="0" smtClean="0">
                <a:solidFill>
                  <a:prstClr val="white"/>
                </a:solidFill>
                <a:sym typeface="Wingdings" panose="05000000000000000000" pitchFamily="2" charset="2"/>
              </a:rPr>
              <a:t> national workshops, </a:t>
            </a:r>
            <a:r>
              <a:rPr lang="en-US" dirty="0">
                <a:solidFill>
                  <a:prstClr val="white"/>
                </a:solidFill>
                <a:sym typeface="Wingdings" panose="05000000000000000000" pitchFamily="2" charset="2"/>
              </a:rPr>
              <a:t>Investigate patterns in life history and demographic parameters to put bycatch information in a population-level </a:t>
            </a:r>
            <a:r>
              <a:rPr lang="en-US" dirty="0" smtClean="0">
                <a:solidFill>
                  <a:prstClr val="white"/>
                </a:solidFill>
                <a:sym typeface="Wingdings" panose="05000000000000000000" pitchFamily="2" charset="2"/>
              </a:rPr>
              <a:t>context).</a:t>
            </a:r>
            <a:endParaRPr lang="fr-FR" dirty="0">
              <a:solidFill>
                <a:prstClr val="white"/>
              </a:solidFill>
            </a:endParaRPr>
          </a:p>
        </p:txBody>
      </p:sp>
      <p:sp>
        <p:nvSpPr>
          <p:cNvPr id="4" name="ZoneTexte 3"/>
          <p:cNvSpPr txBox="1"/>
          <p:nvPr/>
        </p:nvSpPr>
        <p:spPr>
          <a:xfrm>
            <a:off x="1" y="6450834"/>
            <a:ext cx="9143999" cy="2616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1100" b="0" i="0" u="none" strike="noStrike" kern="1200" cap="none" spc="0" normalizeH="0" baseline="0" noProof="0" dirty="0">
                <a:ln>
                  <a:noFill/>
                </a:ln>
                <a:solidFill>
                  <a:prstClr val="white"/>
                </a:solidFill>
                <a:effectLst/>
                <a:uLnTx/>
                <a:uFillTx/>
                <a:latin typeface="Arial" charset="0"/>
                <a:ea typeface="+mn-ea"/>
                <a:cs typeface="Arial" charset="0"/>
              </a:rPr>
              <a:t>Country report : FRENCH GUIANA. WIDECAST </a:t>
            </a:r>
            <a:r>
              <a:rPr kumimoji="0" lang="fr-FR" sz="1100" b="0" i="0" u="none" strike="noStrike" kern="1200" cap="none" spc="0" normalizeH="0" baseline="0" noProof="0" dirty="0" err="1">
                <a:ln>
                  <a:noFill/>
                </a:ln>
                <a:solidFill>
                  <a:prstClr val="white"/>
                </a:solidFill>
                <a:effectLst/>
                <a:uLnTx/>
                <a:uFillTx/>
                <a:latin typeface="Arial" charset="0"/>
                <a:ea typeface="+mn-ea"/>
                <a:cs typeface="Arial" charset="0"/>
              </a:rPr>
              <a:t>Annual</a:t>
            </a:r>
            <a:r>
              <a:rPr kumimoji="0" lang="fr-FR" sz="1100" b="0" i="0" u="none" strike="noStrike" kern="1200" cap="none" spc="0" normalizeH="0" baseline="0" noProof="0" dirty="0">
                <a:ln>
                  <a:noFill/>
                </a:ln>
                <a:solidFill>
                  <a:prstClr val="white"/>
                </a:solidFill>
                <a:effectLst/>
                <a:uLnTx/>
                <a:uFillTx/>
                <a:latin typeface="Arial" charset="0"/>
                <a:ea typeface="+mn-ea"/>
                <a:cs typeface="Arial" charset="0"/>
              </a:rPr>
              <a:t> General Meeting 2019</a:t>
            </a:r>
          </a:p>
        </p:txBody>
      </p:sp>
      <p:pic>
        <p:nvPicPr>
          <p:cNvPr id="8" name="Imag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71535" y="671093"/>
            <a:ext cx="2819122" cy="850494"/>
          </a:xfrm>
          <a:prstGeom prst="rect">
            <a:avLst/>
          </a:prstGeom>
        </p:spPr>
      </p:pic>
      <p:pic>
        <p:nvPicPr>
          <p:cNvPr id="15" name="Image 18" descr="logo-pna_2014-2023-v3_m.png"/>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bwMode="auto">
          <a:xfrm>
            <a:off x="537100" y="474220"/>
            <a:ext cx="1010564" cy="1010564"/>
          </a:xfrm>
          <a:prstGeom prst="rect">
            <a:avLst/>
          </a:prstGeom>
          <a:noFill/>
          <a:ln w="9525">
            <a:noFill/>
            <a:miter lim="800000"/>
            <a:headEnd/>
            <a:tailEnd/>
          </a:ln>
        </p:spPr>
      </p:pic>
      <p:sp>
        <p:nvSpPr>
          <p:cNvPr id="11" name="Double flèche horizontale 10"/>
          <p:cNvSpPr/>
          <p:nvPr/>
        </p:nvSpPr>
        <p:spPr>
          <a:xfrm>
            <a:off x="1691680" y="632696"/>
            <a:ext cx="4032448" cy="852088"/>
          </a:xfrm>
          <a:prstGeom prst="leftRightArrow">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2400" b="0" i="0" u="none" strike="noStrike" kern="1200" cap="none" spc="0" normalizeH="0" baseline="0" noProof="0" dirty="0" smtClean="0">
                <a:ln>
                  <a:noFill/>
                </a:ln>
                <a:solidFill>
                  <a:prstClr val="white"/>
                </a:solidFill>
                <a:effectLst/>
                <a:uLnTx/>
                <a:uFillTx/>
                <a:latin typeface="Calibri"/>
                <a:ea typeface="+mn-ea"/>
                <a:cs typeface="+mn-cs"/>
              </a:rPr>
              <a:t>Collaborative </a:t>
            </a:r>
            <a:r>
              <a:rPr kumimoji="0" lang="fr-FR" sz="2400" b="0" i="0" u="none" strike="noStrike" kern="1200" cap="none" spc="0" normalizeH="0" baseline="0" noProof="0" dirty="0" err="1" smtClean="0">
                <a:ln>
                  <a:noFill/>
                </a:ln>
                <a:solidFill>
                  <a:prstClr val="white"/>
                </a:solidFill>
                <a:effectLst/>
                <a:uLnTx/>
                <a:uFillTx/>
                <a:latin typeface="Calibri"/>
                <a:ea typeface="+mn-ea"/>
                <a:cs typeface="+mn-cs"/>
              </a:rPr>
              <a:t>work</a:t>
            </a:r>
            <a:endParaRPr kumimoji="0" lang="fr-FR"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ZoneTexte 8"/>
          <p:cNvSpPr txBox="1"/>
          <p:nvPr/>
        </p:nvSpPr>
        <p:spPr>
          <a:xfrm>
            <a:off x="1" y="4941168"/>
            <a:ext cx="9143999" cy="1477328"/>
          </a:xfrm>
          <a:prstGeom prst="rect">
            <a:avLst/>
          </a:prstGeom>
          <a:noFill/>
        </p:spPr>
        <p:txBody>
          <a:bodyPr wrap="square" rtlCol="0">
            <a:spAutoFit/>
          </a:bodyPr>
          <a:lstStyle/>
          <a:p>
            <a:pPr lvl="1">
              <a:defRPr/>
            </a:pPr>
            <a:r>
              <a:rPr lang="en-US" u="sng" dirty="0" smtClean="0">
                <a:solidFill>
                  <a:prstClr val="white"/>
                </a:solidFill>
              </a:rPr>
              <a:t>- IUU fishing bycatch issue: </a:t>
            </a:r>
            <a:endParaRPr lang="fr-FR" u="sng" dirty="0" smtClean="0">
              <a:solidFill>
                <a:prstClr val="white"/>
              </a:solidFill>
            </a:endParaRPr>
          </a:p>
          <a:p>
            <a:pPr lvl="1">
              <a:defRPr/>
            </a:pPr>
            <a:r>
              <a:rPr lang="fr-FR" dirty="0">
                <a:solidFill>
                  <a:prstClr val="white"/>
                </a:solidFill>
              </a:rPr>
              <a:t> </a:t>
            </a:r>
            <a:r>
              <a:rPr lang="fr-FR" dirty="0" smtClean="0">
                <a:solidFill>
                  <a:prstClr val="white"/>
                </a:solidFill>
                <a:sym typeface="Wingdings" panose="05000000000000000000" pitchFamily="2" charset="2"/>
              </a:rPr>
              <a:t> </a:t>
            </a:r>
            <a:r>
              <a:rPr lang="fr-FR" dirty="0" err="1" smtClean="0">
                <a:solidFill>
                  <a:prstClr val="white"/>
                </a:solidFill>
                <a:sym typeface="Wingdings" panose="05000000000000000000" pitchFamily="2" charset="2"/>
              </a:rPr>
              <a:t>started</a:t>
            </a:r>
            <a:r>
              <a:rPr lang="fr-FR" dirty="0" smtClean="0">
                <a:solidFill>
                  <a:prstClr val="white"/>
                </a:solidFill>
                <a:sym typeface="Wingdings" panose="05000000000000000000" pitchFamily="2" charset="2"/>
              </a:rPr>
              <a:t> </a:t>
            </a:r>
            <a:r>
              <a:rPr lang="fr-FR" dirty="0" err="1" smtClean="0">
                <a:solidFill>
                  <a:prstClr val="white"/>
                </a:solidFill>
                <a:sym typeface="Wingdings" panose="05000000000000000000" pitchFamily="2" charset="2"/>
              </a:rPr>
              <a:t>with</a:t>
            </a:r>
            <a:r>
              <a:rPr lang="fr-FR" dirty="0" smtClean="0">
                <a:solidFill>
                  <a:prstClr val="white"/>
                </a:solidFill>
                <a:sym typeface="Wingdings" panose="05000000000000000000" pitchFamily="2" charset="2"/>
              </a:rPr>
              <a:t> the </a:t>
            </a:r>
            <a:r>
              <a:rPr lang="fr-FR" b="1" dirty="0" err="1" smtClean="0">
                <a:solidFill>
                  <a:prstClr val="white"/>
                </a:solidFill>
                <a:sym typeface="Wingdings" panose="05000000000000000000" pitchFamily="2" charset="2"/>
              </a:rPr>
              <a:t>Guianas</a:t>
            </a:r>
            <a:r>
              <a:rPr lang="fr-FR" b="1" dirty="0" smtClean="0">
                <a:solidFill>
                  <a:prstClr val="white"/>
                </a:solidFill>
                <a:sym typeface="Wingdings" panose="05000000000000000000" pitchFamily="2" charset="2"/>
              </a:rPr>
              <a:t> </a:t>
            </a:r>
            <a:r>
              <a:rPr lang="fr-FR" b="1" dirty="0" err="1" smtClean="0">
                <a:solidFill>
                  <a:prstClr val="white"/>
                </a:solidFill>
                <a:sym typeface="Wingdings" panose="05000000000000000000" pitchFamily="2" charset="2"/>
              </a:rPr>
              <a:t>regional</a:t>
            </a:r>
            <a:r>
              <a:rPr lang="fr-FR" b="1" dirty="0" smtClean="0">
                <a:solidFill>
                  <a:prstClr val="white"/>
                </a:solidFill>
                <a:sym typeface="Wingdings" panose="05000000000000000000" pitchFamily="2" charset="2"/>
              </a:rPr>
              <a:t> IUU </a:t>
            </a:r>
            <a:r>
              <a:rPr lang="fr-FR" b="1" dirty="0" err="1" smtClean="0">
                <a:solidFill>
                  <a:prstClr val="white"/>
                </a:solidFill>
                <a:sym typeface="Wingdings" panose="05000000000000000000" pitchFamily="2" charset="2"/>
              </a:rPr>
              <a:t>fishing</a:t>
            </a:r>
            <a:r>
              <a:rPr lang="fr-FR" b="1" dirty="0" smtClean="0">
                <a:solidFill>
                  <a:prstClr val="white"/>
                </a:solidFill>
                <a:sym typeface="Wingdings" panose="05000000000000000000" pitchFamily="2" charset="2"/>
              </a:rPr>
              <a:t> workshop </a:t>
            </a:r>
            <a:r>
              <a:rPr lang="fr-FR" dirty="0" smtClean="0">
                <a:solidFill>
                  <a:prstClr val="white"/>
                </a:solidFill>
                <a:sym typeface="Wingdings" panose="05000000000000000000" pitchFamily="2" charset="2"/>
              </a:rPr>
              <a:t>on 27 and 28th, </a:t>
            </a:r>
            <a:r>
              <a:rPr lang="fr-FR" dirty="0" err="1" smtClean="0">
                <a:solidFill>
                  <a:prstClr val="white"/>
                </a:solidFill>
                <a:sym typeface="Wingdings" panose="05000000000000000000" pitchFamily="2" charset="2"/>
              </a:rPr>
              <a:t>November</a:t>
            </a:r>
            <a:r>
              <a:rPr lang="fr-FR" dirty="0" smtClean="0">
                <a:solidFill>
                  <a:prstClr val="white"/>
                </a:solidFill>
                <a:sym typeface="Wingdings" panose="05000000000000000000" pitchFamily="2" charset="2"/>
              </a:rPr>
              <a:t> 2018</a:t>
            </a:r>
          </a:p>
          <a:p>
            <a:pPr lvl="1">
              <a:defRPr/>
            </a:pPr>
            <a:r>
              <a:rPr lang="fr-FR" dirty="0">
                <a:solidFill>
                  <a:prstClr val="white"/>
                </a:solidFill>
                <a:sym typeface="Wingdings" panose="05000000000000000000" pitchFamily="2" charset="2"/>
              </a:rPr>
              <a:t> </a:t>
            </a:r>
            <a:r>
              <a:rPr lang="fr-FR" dirty="0" smtClean="0">
                <a:solidFill>
                  <a:prstClr val="white"/>
                </a:solidFill>
                <a:sym typeface="Wingdings" panose="05000000000000000000" pitchFamily="2" charset="2"/>
              </a:rPr>
              <a:t> </a:t>
            </a:r>
            <a:r>
              <a:rPr lang="fr-FR" dirty="0" err="1" smtClean="0">
                <a:solidFill>
                  <a:prstClr val="white"/>
                </a:solidFill>
                <a:sym typeface="Wingdings" panose="05000000000000000000" pitchFamily="2" charset="2"/>
              </a:rPr>
              <a:t>Organize</a:t>
            </a:r>
            <a:r>
              <a:rPr lang="fr-FR" dirty="0" smtClean="0">
                <a:solidFill>
                  <a:prstClr val="white"/>
                </a:solidFill>
                <a:sym typeface="Wingdings" panose="05000000000000000000" pitchFamily="2" charset="2"/>
              </a:rPr>
              <a:t> a new workshop in 2019 </a:t>
            </a:r>
            <a:r>
              <a:rPr lang="fr-FR" dirty="0" err="1" smtClean="0">
                <a:solidFill>
                  <a:prstClr val="white"/>
                </a:solidFill>
                <a:sym typeface="Wingdings" panose="05000000000000000000" pitchFamily="2" charset="2"/>
              </a:rPr>
              <a:t>including</a:t>
            </a:r>
            <a:r>
              <a:rPr lang="fr-FR" dirty="0" smtClean="0">
                <a:solidFill>
                  <a:prstClr val="white"/>
                </a:solidFill>
                <a:sym typeface="Wingdings" panose="05000000000000000000" pitchFamily="2" charset="2"/>
              </a:rPr>
              <a:t> </a:t>
            </a:r>
            <a:r>
              <a:rPr lang="fr-FR" dirty="0" err="1" smtClean="0">
                <a:solidFill>
                  <a:prstClr val="white"/>
                </a:solidFill>
                <a:sym typeface="Wingdings" panose="05000000000000000000" pitchFamily="2" charset="2"/>
              </a:rPr>
              <a:t>Brazil</a:t>
            </a:r>
            <a:r>
              <a:rPr lang="fr-FR" dirty="0" smtClean="0">
                <a:solidFill>
                  <a:prstClr val="white"/>
                </a:solidFill>
                <a:sym typeface="Wingdings" panose="05000000000000000000" pitchFamily="2" charset="2"/>
              </a:rPr>
              <a:t> </a:t>
            </a:r>
          </a:p>
          <a:p>
            <a:pPr lvl="1">
              <a:defRPr/>
            </a:pPr>
            <a:r>
              <a:rPr lang="fr-FR" dirty="0">
                <a:solidFill>
                  <a:prstClr val="white"/>
                </a:solidFill>
                <a:sym typeface="Wingdings" panose="05000000000000000000" pitchFamily="2" charset="2"/>
              </a:rPr>
              <a:t> </a:t>
            </a:r>
            <a:r>
              <a:rPr lang="fr-FR" dirty="0" smtClean="0">
                <a:solidFill>
                  <a:prstClr val="white"/>
                </a:solidFill>
                <a:sym typeface="Wingdings" panose="05000000000000000000" pitchFamily="2" charset="2"/>
              </a:rPr>
              <a:t>    and </a:t>
            </a:r>
            <a:r>
              <a:rPr lang="fr-FR" dirty="0" err="1" smtClean="0">
                <a:solidFill>
                  <a:prstClr val="white"/>
                </a:solidFill>
                <a:sym typeface="Wingdings" panose="05000000000000000000" pitchFamily="2" charset="2"/>
              </a:rPr>
              <a:t>ask</a:t>
            </a:r>
            <a:r>
              <a:rPr lang="fr-FR" dirty="0" smtClean="0">
                <a:solidFill>
                  <a:prstClr val="white"/>
                </a:solidFill>
                <a:sym typeface="Wingdings" panose="05000000000000000000" pitchFamily="2" charset="2"/>
              </a:rPr>
              <a:t> for </a:t>
            </a:r>
            <a:r>
              <a:rPr lang="fr-FR" dirty="0">
                <a:solidFill>
                  <a:prstClr val="white"/>
                </a:solidFill>
                <a:sym typeface="Wingdings" panose="05000000000000000000" pitchFamily="2" charset="2"/>
              </a:rPr>
              <a:t>the </a:t>
            </a:r>
            <a:r>
              <a:rPr lang="fr-FR" dirty="0" smtClean="0">
                <a:solidFill>
                  <a:prstClr val="white"/>
                </a:solidFill>
                <a:sym typeface="Wingdings" panose="05000000000000000000" pitchFamily="2" charset="2"/>
              </a:rPr>
              <a:t>Marine </a:t>
            </a:r>
            <a:r>
              <a:rPr lang="fr-FR" dirty="0" err="1">
                <a:solidFill>
                  <a:prstClr val="white"/>
                </a:solidFill>
                <a:sym typeface="Wingdings" panose="05000000000000000000" pitchFamily="2" charset="2"/>
              </a:rPr>
              <a:t>Affairs</a:t>
            </a:r>
            <a:r>
              <a:rPr lang="fr-FR" dirty="0">
                <a:solidFill>
                  <a:prstClr val="white"/>
                </a:solidFill>
                <a:sym typeface="Wingdings" panose="05000000000000000000" pitchFamily="2" charset="2"/>
              </a:rPr>
              <a:t> </a:t>
            </a:r>
            <a:r>
              <a:rPr lang="fr-FR" dirty="0" smtClean="0">
                <a:solidFill>
                  <a:prstClr val="white"/>
                </a:solidFill>
                <a:sym typeface="Wingdings" panose="05000000000000000000" pitchFamily="2" charset="2"/>
              </a:rPr>
              <a:t>transborder meeting reports.</a:t>
            </a:r>
            <a:endParaRPr lang="fr-FR" dirty="0">
              <a:solidFill>
                <a:prstClr val="white"/>
              </a:solidFill>
            </a:endParaRPr>
          </a:p>
        </p:txBody>
      </p:sp>
      <p:sp>
        <p:nvSpPr>
          <p:cNvPr id="10" name="ZoneTexte 9"/>
          <p:cNvSpPr txBox="1"/>
          <p:nvPr/>
        </p:nvSpPr>
        <p:spPr>
          <a:xfrm>
            <a:off x="9564" y="3945830"/>
            <a:ext cx="9143999" cy="923330"/>
          </a:xfrm>
          <a:prstGeom prst="rect">
            <a:avLst/>
          </a:prstGeom>
          <a:noFill/>
        </p:spPr>
        <p:txBody>
          <a:bodyPr wrap="square" rtlCol="0">
            <a:spAutoFit/>
          </a:bodyPr>
          <a:lstStyle/>
          <a:p>
            <a:pPr lvl="1">
              <a:defRPr/>
            </a:pPr>
            <a:r>
              <a:rPr lang="en-US" u="sng" dirty="0" smtClean="0">
                <a:solidFill>
                  <a:prstClr val="white"/>
                </a:solidFill>
              </a:rPr>
              <a:t>- Share and maybe extend the French Guiana PALICA </a:t>
            </a:r>
            <a:r>
              <a:rPr lang="en-US" u="sng" dirty="0">
                <a:solidFill>
                  <a:prstClr val="white"/>
                </a:solidFill>
              </a:rPr>
              <a:t>program to reduce gillnet </a:t>
            </a:r>
            <a:r>
              <a:rPr lang="en-US" u="sng" dirty="0" smtClean="0">
                <a:solidFill>
                  <a:prstClr val="white"/>
                </a:solidFill>
              </a:rPr>
              <a:t>bycatch to other countries : </a:t>
            </a:r>
            <a:endParaRPr lang="fr-FR" u="sng" dirty="0" smtClean="0">
              <a:solidFill>
                <a:prstClr val="white"/>
              </a:solidFill>
            </a:endParaRPr>
          </a:p>
          <a:p>
            <a:pPr lvl="1">
              <a:defRPr/>
            </a:pPr>
            <a:r>
              <a:rPr lang="fr-FR" dirty="0">
                <a:solidFill>
                  <a:prstClr val="white"/>
                </a:solidFill>
              </a:rPr>
              <a:t> </a:t>
            </a:r>
            <a:r>
              <a:rPr lang="fr-FR" dirty="0" smtClean="0">
                <a:solidFill>
                  <a:prstClr val="white"/>
                </a:solidFill>
                <a:sym typeface="Wingdings" panose="05000000000000000000" pitchFamily="2" charset="2"/>
              </a:rPr>
              <a:t> </a:t>
            </a:r>
            <a:r>
              <a:rPr lang="fr-FR" dirty="0" err="1" smtClean="0">
                <a:solidFill>
                  <a:prstClr val="white"/>
                </a:solidFill>
                <a:sym typeface="Wingdings" panose="05000000000000000000" pitchFamily="2" charset="2"/>
              </a:rPr>
              <a:t>see</a:t>
            </a:r>
            <a:r>
              <a:rPr lang="fr-FR" dirty="0" smtClean="0">
                <a:solidFill>
                  <a:prstClr val="white"/>
                </a:solidFill>
                <a:sym typeface="Wingdings" panose="05000000000000000000" pitchFamily="2" charset="2"/>
              </a:rPr>
              <a:t> the </a:t>
            </a:r>
            <a:r>
              <a:rPr lang="fr-FR" dirty="0" err="1" smtClean="0">
                <a:solidFill>
                  <a:prstClr val="white"/>
                </a:solidFill>
                <a:sym typeface="Wingdings" panose="05000000000000000000" pitchFamily="2" charset="2"/>
              </a:rPr>
              <a:t>presentation</a:t>
            </a:r>
            <a:r>
              <a:rPr lang="fr-FR" dirty="0" smtClean="0">
                <a:solidFill>
                  <a:prstClr val="white"/>
                </a:solidFill>
                <a:sym typeface="Wingdings" panose="05000000000000000000" pitchFamily="2" charset="2"/>
              </a:rPr>
              <a:t> </a:t>
            </a:r>
            <a:r>
              <a:rPr lang="fr-FR" dirty="0" err="1" smtClean="0">
                <a:solidFill>
                  <a:prstClr val="white"/>
                </a:solidFill>
                <a:sym typeface="Wingdings" panose="05000000000000000000" pitchFamily="2" charset="2"/>
              </a:rPr>
              <a:t>this</a:t>
            </a:r>
            <a:r>
              <a:rPr lang="fr-FR" dirty="0" smtClean="0">
                <a:solidFill>
                  <a:prstClr val="white"/>
                </a:solidFill>
                <a:sym typeface="Wingdings" panose="05000000000000000000" pitchFamily="2" charset="2"/>
              </a:rPr>
              <a:t> </a:t>
            </a:r>
            <a:r>
              <a:rPr lang="fr-FR" dirty="0" err="1" smtClean="0">
                <a:solidFill>
                  <a:prstClr val="white"/>
                </a:solidFill>
                <a:sym typeface="Wingdings" panose="05000000000000000000" pitchFamily="2" charset="2"/>
              </a:rPr>
              <a:t>afternoon</a:t>
            </a:r>
            <a:r>
              <a:rPr lang="fr-FR" dirty="0" smtClean="0">
                <a:solidFill>
                  <a:prstClr val="white"/>
                </a:solidFill>
                <a:sym typeface="Wingdings" panose="05000000000000000000" pitchFamily="2" charset="2"/>
              </a:rPr>
              <a:t>.</a:t>
            </a:r>
            <a:endParaRPr lang="fr-FR" dirty="0">
              <a:solidFill>
                <a:prstClr val="white"/>
              </a:solidFill>
            </a:endParaRPr>
          </a:p>
        </p:txBody>
      </p:sp>
    </p:spTree>
    <p:extLst>
      <p:ext uri="{BB962C8B-B14F-4D97-AF65-F5344CB8AC3E}">
        <p14:creationId xmlns:p14="http://schemas.microsoft.com/office/powerpoint/2010/main" val="2605461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1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cstate="print">
            <a:extLst>
              <a:ext uri="{BEBA8EAE-BF5A-486C-A8C5-ECC9F3942E4B}">
                <a14:imgProps xmlns:a14="http://schemas.microsoft.com/office/drawing/2010/main">
                  <a14:imgLayer r:embed="rId3">
                    <a14:imgEffect>
                      <a14:brightnessContrast bright="-2000"/>
                    </a14:imgEffect>
                  </a14:imgLayer>
                </a14:imgProps>
              </a:ext>
              <a:ext uri="{28A0092B-C50C-407E-A947-70E740481C1C}">
                <a14:useLocalDpi xmlns:a14="http://schemas.microsoft.com/office/drawing/2010/main"/>
              </a:ext>
            </a:extLst>
          </a:blip>
          <a:stretch>
            <a:fillRect/>
          </a:stretch>
        </p:blipFill>
        <p:spPr>
          <a:xfrm>
            <a:off x="1" y="0"/>
            <a:ext cx="9144000" cy="6858000"/>
          </a:xfrm>
          <a:prstGeom prst="rect">
            <a:avLst/>
          </a:prstGeom>
          <a:effectLst>
            <a:glow>
              <a:schemeClr val="accent1">
                <a:alpha val="0"/>
              </a:schemeClr>
            </a:glow>
          </a:effectLst>
        </p:spPr>
      </p:pic>
      <p:pic>
        <p:nvPicPr>
          <p:cNvPr id="22" name="Picture 5"/>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 y="6715148"/>
            <a:ext cx="9144000" cy="142876"/>
          </a:xfrm>
          <a:prstGeom prst="rect">
            <a:avLst/>
          </a:prstGeom>
          <a:noFill/>
          <a:ln w="9525">
            <a:noFill/>
            <a:miter lim="800000"/>
            <a:headEnd/>
            <a:tailEnd/>
          </a:ln>
          <a:effectLst/>
        </p:spPr>
      </p:pic>
      <p:pic>
        <p:nvPicPr>
          <p:cNvPr id="12" name="Image 18" descr="logo-pna_2014-2023-v3_m.png"/>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bwMode="auto">
          <a:xfrm>
            <a:off x="7949036" y="37284"/>
            <a:ext cx="1159468" cy="1159468"/>
          </a:xfrm>
          <a:prstGeom prst="rect">
            <a:avLst/>
          </a:prstGeom>
          <a:noFill/>
          <a:ln w="9525">
            <a:noFill/>
            <a:miter lim="800000"/>
            <a:headEnd/>
            <a:tailEnd/>
          </a:ln>
        </p:spPr>
      </p:pic>
      <p:sp>
        <p:nvSpPr>
          <p:cNvPr id="2" name="ZoneTexte 1"/>
          <p:cNvSpPr txBox="1"/>
          <p:nvPr/>
        </p:nvSpPr>
        <p:spPr>
          <a:xfrm>
            <a:off x="49862" y="1874764"/>
            <a:ext cx="9058642" cy="830997"/>
          </a:xfrm>
          <a:prstGeom prst="rect">
            <a:avLst/>
          </a:prstGeom>
          <a:noFill/>
        </p:spPr>
        <p:txBody>
          <a:bodyPr wrap="square" rtlCol="0">
            <a:spAutoFit/>
          </a:bodyPr>
          <a:lstStyle/>
          <a:p>
            <a:pPr algn="ctr"/>
            <a:r>
              <a:rPr lang="fr-FR" sz="4800" dirty="0" err="1" smtClean="0">
                <a:solidFill>
                  <a:schemeClr val="bg1"/>
                </a:solidFill>
                <a:latin typeface="Calibri" panose="020F0502020204030204" pitchFamily="34" charset="0"/>
                <a:cs typeface="Calibri" panose="020F0502020204030204" pitchFamily="34" charset="0"/>
              </a:rPr>
              <a:t>Thank</a:t>
            </a:r>
            <a:r>
              <a:rPr lang="fr-FR" sz="4800" dirty="0" smtClean="0">
                <a:solidFill>
                  <a:schemeClr val="bg1"/>
                </a:solidFill>
                <a:latin typeface="Calibri" panose="020F0502020204030204" pitchFamily="34" charset="0"/>
                <a:cs typeface="Calibri" panose="020F0502020204030204" pitchFamily="34" charset="0"/>
              </a:rPr>
              <a:t> </a:t>
            </a:r>
            <a:r>
              <a:rPr lang="fr-FR" sz="4800" dirty="0" err="1" smtClean="0">
                <a:solidFill>
                  <a:schemeClr val="bg1"/>
                </a:solidFill>
                <a:latin typeface="Calibri" panose="020F0502020204030204" pitchFamily="34" charset="0"/>
                <a:cs typeface="Calibri" panose="020F0502020204030204" pitchFamily="34" charset="0"/>
              </a:rPr>
              <a:t>you</a:t>
            </a:r>
            <a:r>
              <a:rPr lang="fr-FR" sz="4800" dirty="0" smtClean="0">
                <a:solidFill>
                  <a:schemeClr val="bg1"/>
                </a:solidFill>
                <a:latin typeface="Calibri" panose="020F0502020204030204" pitchFamily="34" charset="0"/>
                <a:cs typeface="Calibri" panose="020F0502020204030204" pitchFamily="34" charset="0"/>
              </a:rPr>
              <a:t> !</a:t>
            </a:r>
            <a:endParaRPr lang="fr-FR" sz="8000" dirty="0">
              <a:solidFill>
                <a:schemeClr val="bg1"/>
              </a:solidFill>
              <a:latin typeface="Calibri" panose="020F0502020204030204" pitchFamily="34" charset="0"/>
              <a:cs typeface="Calibri" panose="020F0502020204030204" pitchFamily="34" charset="0"/>
            </a:endParaRPr>
          </a:p>
        </p:txBody>
      </p:sp>
      <p:sp>
        <p:nvSpPr>
          <p:cNvPr id="3" name="ZoneTexte 2"/>
          <p:cNvSpPr txBox="1"/>
          <p:nvPr/>
        </p:nvSpPr>
        <p:spPr>
          <a:xfrm>
            <a:off x="49862" y="5157192"/>
            <a:ext cx="9058642" cy="584775"/>
          </a:xfrm>
          <a:prstGeom prst="rect">
            <a:avLst/>
          </a:prstGeom>
          <a:noFill/>
        </p:spPr>
        <p:txBody>
          <a:bodyPr wrap="square" rtlCol="0">
            <a:spAutoFit/>
          </a:bodyPr>
          <a:lstStyle/>
          <a:p>
            <a:pPr lvl="0" algn="ctr"/>
            <a:r>
              <a:rPr lang="fr-FR" sz="3200" dirty="0">
                <a:solidFill>
                  <a:prstClr val="white"/>
                </a:solidFill>
                <a:latin typeface="Calibri"/>
              </a:rPr>
              <a:t>2</a:t>
            </a:r>
            <a:r>
              <a:rPr lang="fr-FR" sz="3200" baseline="30000" dirty="0">
                <a:solidFill>
                  <a:prstClr val="white"/>
                </a:solidFill>
                <a:latin typeface="Calibri"/>
              </a:rPr>
              <a:t>nd</a:t>
            </a:r>
            <a:r>
              <a:rPr lang="fr-FR" sz="3200" dirty="0">
                <a:solidFill>
                  <a:prstClr val="white"/>
                </a:solidFill>
                <a:latin typeface="Calibri"/>
              </a:rPr>
              <a:t> Marine </a:t>
            </a:r>
            <a:r>
              <a:rPr lang="fr-FR" sz="3200" dirty="0" err="1">
                <a:solidFill>
                  <a:prstClr val="white"/>
                </a:solidFill>
                <a:latin typeface="Calibri"/>
              </a:rPr>
              <a:t>Turtles</a:t>
            </a:r>
            <a:r>
              <a:rPr lang="fr-FR" sz="3200" dirty="0">
                <a:solidFill>
                  <a:prstClr val="white"/>
                </a:solidFill>
                <a:latin typeface="Calibri"/>
              </a:rPr>
              <a:t> National Action Plan </a:t>
            </a:r>
            <a:r>
              <a:rPr lang="fr-FR" sz="3200" dirty="0" smtClean="0">
                <a:solidFill>
                  <a:prstClr val="white"/>
                </a:solidFill>
                <a:latin typeface="Calibri"/>
              </a:rPr>
              <a:t>(2014-2023)</a:t>
            </a:r>
            <a:endParaRPr lang="fr-FR" sz="3200" dirty="0">
              <a:solidFill>
                <a:prstClr val="white"/>
              </a:solidFill>
              <a:latin typeface="Calibri"/>
            </a:endParaRPr>
          </a:p>
        </p:txBody>
      </p:sp>
      <p:pic>
        <p:nvPicPr>
          <p:cNvPr id="5" name="Image 4"/>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9862" y="59320"/>
            <a:ext cx="1056643" cy="1137432"/>
          </a:xfrm>
          <a:prstGeom prst="rect">
            <a:avLst/>
          </a:prstGeom>
        </p:spPr>
      </p:pic>
      <p:pic>
        <p:nvPicPr>
          <p:cNvPr id="9" name="Image 8"/>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556873" y="6137916"/>
            <a:ext cx="780450" cy="520520"/>
          </a:xfrm>
          <a:prstGeom prst="rect">
            <a:avLst/>
          </a:prstGeom>
        </p:spPr>
      </p:pic>
      <p:pic>
        <p:nvPicPr>
          <p:cNvPr id="19" name="Image 18"/>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8388424" y="6137916"/>
            <a:ext cx="704476" cy="520520"/>
          </a:xfrm>
          <a:prstGeom prst="rect">
            <a:avLst/>
          </a:prstGeom>
        </p:spPr>
      </p:pic>
      <p:sp>
        <p:nvSpPr>
          <p:cNvPr id="6" name="Rectangle 5"/>
          <p:cNvSpPr/>
          <p:nvPr/>
        </p:nvSpPr>
        <p:spPr>
          <a:xfrm>
            <a:off x="1" y="6125815"/>
            <a:ext cx="9144000" cy="615553"/>
          </a:xfrm>
          <a:prstGeom prst="rect">
            <a:avLst/>
          </a:prstGeom>
        </p:spPr>
        <p:txBody>
          <a:bodyPr wrap="square">
            <a:spAutoFit/>
          </a:bodyPr>
          <a:lstStyle/>
          <a:p>
            <a:r>
              <a:rPr lang="fr-FR" sz="1600" dirty="0" smtClean="0">
                <a:solidFill>
                  <a:schemeClr val="bg1"/>
                </a:solidFill>
              </a:rPr>
              <a:t>Nicolas </a:t>
            </a:r>
            <a:r>
              <a:rPr lang="fr-FR" sz="1600" dirty="0">
                <a:solidFill>
                  <a:schemeClr val="bg1"/>
                </a:solidFill>
              </a:rPr>
              <a:t>Paranthoen </a:t>
            </a:r>
            <a:r>
              <a:rPr lang="fr-FR" sz="1600" dirty="0" smtClean="0">
                <a:solidFill>
                  <a:schemeClr val="bg1"/>
                </a:solidFill>
              </a:rPr>
              <a:t>(coordination.prtm@gmail.com)</a:t>
            </a:r>
          </a:p>
          <a:p>
            <a:r>
              <a:rPr lang="fr-FR" sz="1600" dirty="0" smtClean="0">
                <a:solidFill>
                  <a:schemeClr val="bg1"/>
                </a:solidFill>
              </a:rPr>
              <a:t>Rachel </a:t>
            </a:r>
            <a:r>
              <a:rPr lang="fr-FR" sz="1600" dirty="0">
                <a:solidFill>
                  <a:schemeClr val="bg1"/>
                </a:solidFill>
              </a:rPr>
              <a:t>Berzins </a:t>
            </a:r>
            <a:r>
              <a:rPr lang="fr-FR" dirty="0" smtClean="0">
                <a:solidFill>
                  <a:schemeClr val="bg1"/>
                </a:solidFill>
              </a:rPr>
              <a:t>(</a:t>
            </a:r>
            <a:r>
              <a:rPr lang="fr-FR" sz="1600" dirty="0" smtClean="0">
                <a:solidFill>
                  <a:schemeClr val="bg1"/>
                </a:solidFill>
              </a:rPr>
              <a:t>rachel.berzins@oncfs.gouv.fr</a:t>
            </a:r>
            <a:r>
              <a:rPr lang="fr-FR" dirty="0" smtClean="0">
                <a:solidFill>
                  <a:schemeClr val="bg1"/>
                </a:solidFill>
              </a:rPr>
              <a:t>)</a:t>
            </a:r>
            <a:endParaRPr lang="fr-FR" dirty="0">
              <a:solidFill>
                <a:schemeClr val="bg1"/>
              </a:solidFill>
            </a:endParaRPr>
          </a:p>
        </p:txBody>
      </p:sp>
      <p:pic>
        <p:nvPicPr>
          <p:cNvPr id="7" name="Image 6"/>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1156367" y="59320"/>
            <a:ext cx="895354" cy="1142287"/>
          </a:xfrm>
          <a:prstGeom prst="rect">
            <a:avLst/>
          </a:prstGeom>
        </p:spPr>
      </p:pic>
      <p:sp>
        <p:nvSpPr>
          <p:cNvPr id="13" name="ZoneTexte 12"/>
          <p:cNvSpPr txBox="1"/>
          <p:nvPr/>
        </p:nvSpPr>
        <p:spPr>
          <a:xfrm>
            <a:off x="539552" y="5661248"/>
            <a:ext cx="8118285" cy="461665"/>
          </a:xfrm>
          <a:prstGeom prst="rect">
            <a:avLst/>
          </a:prstGeom>
          <a:noFill/>
        </p:spPr>
        <p:txBody>
          <a:bodyPr wrap="square" rtlCol="0">
            <a:spAutoFit/>
          </a:bodyPr>
          <a:lstStyle/>
          <a:p>
            <a:pPr lvl="0" algn="ctr"/>
            <a:r>
              <a:rPr lang="fr-FR" sz="2400" dirty="0">
                <a:solidFill>
                  <a:prstClr val="white"/>
                </a:solidFill>
                <a:latin typeface="Calibri"/>
              </a:rPr>
              <a:t>1st Marine </a:t>
            </a:r>
            <a:r>
              <a:rPr lang="fr-FR" sz="2400" dirty="0" err="1">
                <a:solidFill>
                  <a:prstClr val="white"/>
                </a:solidFill>
                <a:latin typeface="Calibri"/>
              </a:rPr>
              <a:t>Turtles</a:t>
            </a:r>
            <a:r>
              <a:rPr lang="fr-FR" sz="2400" dirty="0">
                <a:solidFill>
                  <a:prstClr val="white"/>
                </a:solidFill>
                <a:latin typeface="Calibri"/>
              </a:rPr>
              <a:t> National Restauration Plan </a:t>
            </a:r>
            <a:r>
              <a:rPr lang="fr-FR" sz="2400" dirty="0" smtClean="0">
                <a:solidFill>
                  <a:prstClr val="white"/>
                </a:solidFill>
                <a:latin typeface="Calibri"/>
              </a:rPr>
              <a:t>(2007-2012)</a:t>
            </a:r>
            <a:endParaRPr lang="fr-FR" sz="2400" dirty="0">
              <a:solidFill>
                <a:prstClr val="white"/>
              </a:solidFill>
              <a:latin typeface="Calibri"/>
            </a:endParaRPr>
          </a:p>
        </p:txBody>
      </p:sp>
    </p:spTree>
    <p:extLst>
      <p:ext uri="{BB962C8B-B14F-4D97-AF65-F5344CB8AC3E}">
        <p14:creationId xmlns:p14="http://schemas.microsoft.com/office/powerpoint/2010/main" val="358868001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2" name="Picture 5"/>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 y="6715148"/>
            <a:ext cx="9144000" cy="142876"/>
          </a:xfrm>
          <a:prstGeom prst="rect">
            <a:avLst/>
          </a:prstGeom>
          <a:noFill/>
          <a:ln w="9525">
            <a:noFill/>
            <a:miter lim="800000"/>
            <a:headEnd/>
            <a:tailEnd/>
          </a:ln>
          <a:effectLst/>
        </p:spPr>
      </p:pic>
      <p:sp>
        <p:nvSpPr>
          <p:cNvPr id="43" name="ZoneTexte 42"/>
          <p:cNvSpPr txBox="1"/>
          <p:nvPr/>
        </p:nvSpPr>
        <p:spPr>
          <a:xfrm>
            <a:off x="1" y="0"/>
            <a:ext cx="9143999" cy="400110"/>
          </a:xfrm>
          <a:prstGeom prst="rect">
            <a:avLst/>
          </a:prstGeom>
          <a:solidFill>
            <a:srgbClr val="00615B"/>
          </a:solidFill>
        </p:spPr>
        <p:txBody>
          <a:bodyPr wrap="square" rtlCol="0">
            <a:spAutoFit/>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fr-FR" sz="2000" b="1" i="0" u="none" strike="noStrike" kern="1200" cap="none" spc="0" normalizeH="0" baseline="0" noProof="0" dirty="0" smtClean="0">
                <a:ln>
                  <a:noFill/>
                </a:ln>
                <a:solidFill>
                  <a:prstClr val="white"/>
                </a:solidFill>
                <a:effectLst/>
                <a:uLnTx/>
                <a:uFillTx/>
                <a:latin typeface="Arial" charset="0"/>
                <a:ea typeface="+mn-ea"/>
                <a:cs typeface="Arial" charset="0"/>
              </a:rPr>
              <a:t>1. French </a:t>
            </a:r>
            <a:r>
              <a:rPr kumimoji="0" lang="fr-FR" sz="2000" b="1" i="0" u="none" strike="noStrike" kern="1200" cap="none" spc="0" normalizeH="0" baseline="0" noProof="0" dirty="0" err="1" smtClean="0">
                <a:ln>
                  <a:noFill/>
                </a:ln>
                <a:solidFill>
                  <a:prstClr val="white"/>
                </a:solidFill>
                <a:effectLst/>
                <a:uLnTx/>
                <a:uFillTx/>
                <a:latin typeface="Arial" charset="0"/>
                <a:ea typeface="+mn-ea"/>
                <a:cs typeface="Arial" charset="0"/>
              </a:rPr>
              <a:t>Guiana</a:t>
            </a:r>
            <a:r>
              <a:rPr kumimoji="0" lang="fr-FR" sz="2000" b="1" i="0" u="none" strike="noStrike" kern="1200" cap="none" spc="0" normalizeH="0" baseline="0" noProof="0" dirty="0" smtClean="0">
                <a:ln>
                  <a:noFill/>
                </a:ln>
                <a:solidFill>
                  <a:prstClr val="white"/>
                </a:solidFill>
                <a:effectLst/>
                <a:uLnTx/>
                <a:uFillTx/>
                <a:latin typeface="Arial" charset="0"/>
                <a:ea typeface="+mn-ea"/>
                <a:cs typeface="Arial" charset="0"/>
              </a:rPr>
              <a:t> National Action Plan</a:t>
            </a:r>
            <a:endParaRPr kumimoji="0" lang="fr-FR" sz="2000" b="1" i="0" u="none" strike="noStrike" kern="1200" cap="none" spc="0" normalizeH="0" baseline="0" noProof="0" dirty="0">
              <a:ln>
                <a:noFill/>
              </a:ln>
              <a:solidFill>
                <a:prstClr val="white"/>
              </a:solidFill>
              <a:effectLst/>
              <a:uLnTx/>
              <a:uFillTx/>
              <a:latin typeface="Arial" charset="0"/>
              <a:ea typeface="+mn-ea"/>
              <a:cs typeface="Arial" charset="0"/>
            </a:endParaRPr>
          </a:p>
        </p:txBody>
      </p:sp>
      <p:grpSp>
        <p:nvGrpSpPr>
          <p:cNvPr id="3" name="Groupe 2"/>
          <p:cNvGrpSpPr/>
          <p:nvPr/>
        </p:nvGrpSpPr>
        <p:grpSpPr>
          <a:xfrm>
            <a:off x="8154652" y="6377574"/>
            <a:ext cx="953852" cy="297505"/>
            <a:chOff x="6084168" y="5443091"/>
            <a:chExt cx="2248365" cy="729553"/>
          </a:xfrm>
        </p:grpSpPr>
        <p:pic>
          <p:nvPicPr>
            <p:cNvPr id="5" name="Image 18" descr="logo-pna_2014-2023-v3_m.pn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6084168" y="5445224"/>
              <a:ext cx="727420" cy="727420"/>
            </a:xfrm>
            <a:prstGeom prst="rect">
              <a:avLst/>
            </a:prstGeom>
            <a:noFill/>
            <a:ln w="9525">
              <a:noFill/>
              <a:miter lim="800000"/>
              <a:headEnd/>
              <a:tailEnd/>
            </a:ln>
          </p:spPr>
        </p:pic>
        <p:pic>
          <p:nvPicPr>
            <p:cNvPr id="6" name="Image 5"/>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948263" y="5445224"/>
              <a:ext cx="675753" cy="727420"/>
            </a:xfrm>
            <a:prstGeom prst="rect">
              <a:avLst/>
            </a:prstGeom>
          </p:spPr>
        </p:pic>
        <p:pic>
          <p:nvPicPr>
            <p:cNvPr id="7" name="Image 6"/>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760691" y="5443091"/>
              <a:ext cx="571842" cy="729553"/>
            </a:xfrm>
            <a:prstGeom prst="rect">
              <a:avLst/>
            </a:prstGeom>
          </p:spPr>
        </p:pic>
      </p:grpSp>
      <p:sp>
        <p:nvSpPr>
          <p:cNvPr id="4" name="ZoneTexte 3"/>
          <p:cNvSpPr txBox="1"/>
          <p:nvPr/>
        </p:nvSpPr>
        <p:spPr>
          <a:xfrm>
            <a:off x="-36512" y="6450834"/>
            <a:ext cx="9143999" cy="2616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1100" b="0" i="0" u="none" strike="noStrike" kern="1200" cap="none" spc="0" normalizeH="0" baseline="0" noProof="0" dirty="0">
                <a:ln>
                  <a:noFill/>
                </a:ln>
                <a:solidFill>
                  <a:prstClr val="white"/>
                </a:solidFill>
                <a:effectLst/>
                <a:uLnTx/>
                <a:uFillTx/>
                <a:latin typeface="Arial" charset="0"/>
                <a:ea typeface="+mn-ea"/>
                <a:cs typeface="Arial" charset="0"/>
              </a:rPr>
              <a:t>Country report : FRENCH GUIANA. WIDECAST </a:t>
            </a:r>
            <a:r>
              <a:rPr kumimoji="0" lang="fr-FR" sz="1100" b="0" i="0" u="none" strike="noStrike" kern="1200" cap="none" spc="0" normalizeH="0" baseline="0" noProof="0" dirty="0" err="1">
                <a:ln>
                  <a:noFill/>
                </a:ln>
                <a:solidFill>
                  <a:prstClr val="white"/>
                </a:solidFill>
                <a:effectLst/>
                <a:uLnTx/>
                <a:uFillTx/>
                <a:latin typeface="Arial" charset="0"/>
                <a:ea typeface="+mn-ea"/>
                <a:cs typeface="Arial" charset="0"/>
              </a:rPr>
              <a:t>Annual</a:t>
            </a:r>
            <a:r>
              <a:rPr kumimoji="0" lang="fr-FR" sz="1100" b="0" i="0" u="none" strike="noStrike" kern="1200" cap="none" spc="0" normalizeH="0" baseline="0" noProof="0" dirty="0">
                <a:ln>
                  <a:noFill/>
                </a:ln>
                <a:solidFill>
                  <a:prstClr val="white"/>
                </a:solidFill>
                <a:effectLst/>
                <a:uLnTx/>
                <a:uFillTx/>
                <a:latin typeface="Arial" charset="0"/>
                <a:ea typeface="+mn-ea"/>
                <a:cs typeface="Arial" charset="0"/>
              </a:rPr>
              <a:t> General Meeting 2019</a:t>
            </a:r>
          </a:p>
        </p:txBody>
      </p:sp>
      <p:sp>
        <p:nvSpPr>
          <p:cNvPr id="11" name="ZoneTexte 10"/>
          <p:cNvSpPr txBox="1"/>
          <p:nvPr/>
        </p:nvSpPr>
        <p:spPr>
          <a:xfrm>
            <a:off x="72008" y="404664"/>
            <a:ext cx="8980605" cy="46166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2400" b="1" i="0" u="none" strike="noStrike" kern="1200" cap="none" spc="0" normalizeH="0" baseline="0" noProof="0" dirty="0" err="1" smtClean="0">
                <a:ln>
                  <a:noFill/>
                </a:ln>
                <a:solidFill>
                  <a:prstClr val="white"/>
                </a:solidFill>
                <a:effectLst/>
                <a:uLnTx/>
                <a:uFillTx/>
                <a:latin typeface="Arial" charset="0"/>
                <a:ea typeface="+mn-ea"/>
                <a:cs typeface="Arial" charset="0"/>
              </a:rPr>
              <a:t>What</a:t>
            </a:r>
            <a:r>
              <a:rPr kumimoji="0" lang="fr-FR" sz="2400" b="1" i="0" u="none" strike="noStrike" kern="1200" cap="none" spc="0" normalizeH="0" baseline="0" noProof="0" dirty="0" smtClean="0">
                <a:ln>
                  <a:noFill/>
                </a:ln>
                <a:solidFill>
                  <a:prstClr val="white"/>
                </a:solidFill>
                <a:effectLst/>
                <a:uLnTx/>
                <a:uFillTx/>
                <a:latin typeface="Arial" charset="0"/>
                <a:ea typeface="+mn-ea"/>
                <a:cs typeface="Arial" charset="0"/>
              </a:rPr>
              <a:t> </a:t>
            </a:r>
            <a:r>
              <a:rPr kumimoji="0" lang="fr-FR" sz="2400" b="1" i="0" u="none" strike="noStrike" kern="1200" cap="none" spc="0" normalizeH="0" baseline="0" noProof="0" dirty="0" err="1" smtClean="0">
                <a:ln>
                  <a:noFill/>
                </a:ln>
                <a:solidFill>
                  <a:prstClr val="white"/>
                </a:solidFill>
                <a:effectLst/>
                <a:uLnTx/>
                <a:uFillTx/>
                <a:latin typeface="Arial" charset="0"/>
                <a:ea typeface="+mn-ea"/>
                <a:cs typeface="Arial" charset="0"/>
              </a:rPr>
              <a:t>is</a:t>
            </a:r>
            <a:r>
              <a:rPr kumimoji="0" lang="fr-FR" sz="2400" b="1" i="0" u="none" strike="noStrike" kern="1200" cap="none" spc="0" normalizeH="0" baseline="0" noProof="0" dirty="0" smtClean="0">
                <a:ln>
                  <a:noFill/>
                </a:ln>
                <a:solidFill>
                  <a:prstClr val="white"/>
                </a:solidFill>
                <a:effectLst/>
                <a:uLnTx/>
                <a:uFillTx/>
                <a:latin typeface="Arial" charset="0"/>
                <a:ea typeface="+mn-ea"/>
                <a:cs typeface="Arial" charset="0"/>
              </a:rPr>
              <a:t> a National Action Plan</a:t>
            </a:r>
            <a:r>
              <a:rPr kumimoji="0" lang="fr-FR" sz="2400" b="1" i="0" u="none" strike="noStrike" kern="1200" cap="none" spc="0" normalizeH="0" noProof="0" dirty="0" smtClean="0">
                <a:ln>
                  <a:noFill/>
                </a:ln>
                <a:solidFill>
                  <a:prstClr val="white"/>
                </a:solidFill>
                <a:effectLst/>
                <a:uLnTx/>
                <a:uFillTx/>
                <a:latin typeface="Arial" charset="0"/>
                <a:ea typeface="+mn-ea"/>
                <a:cs typeface="Arial" charset="0"/>
              </a:rPr>
              <a:t> ?</a:t>
            </a:r>
            <a:endParaRPr kumimoji="0" lang="fr-FR" sz="2400" b="0" i="0" u="none" strike="noStrike" kern="1200" cap="none" spc="0" normalizeH="0" baseline="0" noProof="0" dirty="0" smtClean="0">
              <a:ln>
                <a:noFill/>
              </a:ln>
              <a:solidFill>
                <a:prstClr val="white"/>
              </a:solidFill>
              <a:effectLst/>
              <a:uLnTx/>
              <a:uFillTx/>
              <a:latin typeface="Arial" charset="0"/>
              <a:ea typeface="+mn-ea"/>
              <a:cs typeface="Arial" charset="0"/>
            </a:endParaRPr>
          </a:p>
        </p:txBody>
      </p:sp>
      <p:sp>
        <p:nvSpPr>
          <p:cNvPr id="10" name="ZoneTexte 9"/>
          <p:cNvSpPr txBox="1"/>
          <p:nvPr/>
        </p:nvSpPr>
        <p:spPr>
          <a:xfrm>
            <a:off x="72008" y="1293728"/>
            <a:ext cx="8980605" cy="1938992"/>
          </a:xfrm>
          <a:prstGeom prst="rect">
            <a:avLst/>
          </a:prstGeom>
          <a:noFill/>
        </p:spPr>
        <p:txBody>
          <a:bodyPr wrap="square" rtlCol="0">
            <a:spAutoFit/>
          </a:bodyPr>
          <a:lstStyle/>
          <a:p>
            <a:pPr marL="342900" marR="0" lvl="0" indent="-342900"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fr-FR" sz="2000" i="0" u="none" strike="noStrike" kern="1200" cap="none" spc="0" normalizeH="0" baseline="0" noProof="0" dirty="0" smtClean="0">
                <a:ln>
                  <a:noFill/>
                </a:ln>
                <a:solidFill>
                  <a:prstClr val="white"/>
                </a:solidFill>
                <a:effectLst/>
                <a:uLnTx/>
                <a:uFillTx/>
                <a:latin typeface="Arial" charset="0"/>
                <a:ea typeface="+mn-ea"/>
                <a:cs typeface="Arial" charset="0"/>
              </a:rPr>
              <a:t>France </a:t>
            </a:r>
            <a:r>
              <a:rPr kumimoji="0" lang="fr-FR" sz="2000" i="0" u="none" strike="noStrike" kern="1200" cap="none" spc="0" normalizeH="0" baseline="0" noProof="0" dirty="0" err="1" smtClean="0">
                <a:ln>
                  <a:noFill/>
                </a:ln>
                <a:solidFill>
                  <a:prstClr val="white"/>
                </a:solidFill>
                <a:effectLst/>
                <a:uLnTx/>
                <a:uFillTx/>
                <a:latin typeface="Arial" charset="0"/>
                <a:ea typeface="+mn-ea"/>
                <a:cs typeface="Arial" charset="0"/>
              </a:rPr>
              <a:t>response</a:t>
            </a:r>
            <a:r>
              <a:rPr kumimoji="0" lang="fr-FR" sz="2000" i="0" u="none" strike="noStrike" kern="1200" cap="none" spc="0" normalizeH="0" baseline="0" noProof="0" dirty="0" smtClean="0">
                <a:ln>
                  <a:noFill/>
                </a:ln>
                <a:solidFill>
                  <a:prstClr val="white"/>
                </a:solidFill>
                <a:effectLst/>
                <a:uLnTx/>
                <a:uFillTx/>
                <a:latin typeface="Arial" charset="0"/>
                <a:ea typeface="+mn-ea"/>
                <a:cs typeface="Arial" charset="0"/>
              </a:rPr>
              <a:t> to</a:t>
            </a:r>
            <a:r>
              <a:rPr kumimoji="0" lang="fr-FR" sz="2000" i="0" u="none" strike="noStrike" kern="1200" cap="none" spc="0" normalizeH="0" noProof="0" dirty="0" smtClean="0">
                <a:ln>
                  <a:noFill/>
                </a:ln>
                <a:solidFill>
                  <a:prstClr val="white"/>
                </a:solidFill>
                <a:effectLst/>
                <a:uLnTx/>
                <a:uFillTx/>
                <a:latin typeface="Arial" charset="0"/>
                <a:ea typeface="+mn-ea"/>
                <a:cs typeface="Arial" charset="0"/>
              </a:rPr>
              <a:t> </a:t>
            </a:r>
            <a:r>
              <a:rPr kumimoji="0" lang="fr-FR" sz="2000" i="0" u="none" strike="noStrike" kern="1200" cap="none" spc="0" normalizeH="0" noProof="0" dirty="0" err="1" smtClean="0">
                <a:ln>
                  <a:noFill/>
                </a:ln>
                <a:solidFill>
                  <a:prstClr val="white"/>
                </a:solidFill>
                <a:effectLst/>
                <a:uLnTx/>
                <a:uFillTx/>
                <a:latin typeface="Arial" charset="0"/>
                <a:ea typeface="+mn-ea"/>
                <a:cs typeface="Arial" charset="0"/>
              </a:rPr>
              <a:t>preserve</a:t>
            </a:r>
            <a:r>
              <a:rPr kumimoji="0" lang="fr-FR" sz="2000" i="0" u="none" strike="noStrike" kern="1200" cap="none" spc="0" normalizeH="0" noProof="0" dirty="0" smtClean="0">
                <a:ln>
                  <a:noFill/>
                </a:ln>
                <a:solidFill>
                  <a:prstClr val="white"/>
                </a:solidFill>
                <a:effectLst/>
                <a:uLnTx/>
                <a:uFillTx/>
                <a:latin typeface="Arial" charset="0"/>
                <a:ea typeface="+mn-ea"/>
                <a:cs typeface="Arial" charset="0"/>
              </a:rPr>
              <a:t> </a:t>
            </a:r>
            <a:r>
              <a:rPr kumimoji="0" lang="fr-FR" sz="2000" b="1" i="0" u="none" strike="noStrike" kern="1200" cap="none" spc="0" normalizeH="0" baseline="0" noProof="0" dirty="0" smtClean="0">
                <a:ln>
                  <a:noFill/>
                </a:ln>
                <a:solidFill>
                  <a:prstClr val="white"/>
                </a:solidFill>
                <a:effectLst/>
                <a:uLnTx/>
                <a:uFillTx/>
                <a:latin typeface="Arial" charset="0"/>
                <a:ea typeface="+mn-ea"/>
                <a:cs typeface="Arial" charset="0"/>
              </a:rPr>
              <a:t>CR and EN </a:t>
            </a:r>
            <a:r>
              <a:rPr kumimoji="0" lang="fr-FR" sz="2000" b="1" i="0" u="none" strike="noStrike" kern="1200" cap="none" spc="0" normalizeH="0" baseline="0" noProof="0" dirty="0" err="1" smtClean="0">
                <a:ln>
                  <a:noFill/>
                </a:ln>
                <a:solidFill>
                  <a:prstClr val="white"/>
                </a:solidFill>
                <a:effectLst/>
                <a:uLnTx/>
                <a:uFillTx/>
                <a:latin typeface="Arial" charset="0"/>
                <a:ea typeface="+mn-ea"/>
                <a:cs typeface="Arial" charset="0"/>
              </a:rPr>
              <a:t>species</a:t>
            </a:r>
            <a:r>
              <a:rPr kumimoji="0" lang="fr-FR" sz="2000" b="1" i="0" u="none" strike="noStrike" kern="1200" cap="none" spc="0" normalizeH="0" baseline="0" noProof="0" dirty="0" smtClean="0">
                <a:ln>
                  <a:noFill/>
                </a:ln>
                <a:solidFill>
                  <a:prstClr val="white"/>
                </a:solidFill>
                <a:effectLst/>
                <a:uLnTx/>
                <a:uFillTx/>
                <a:latin typeface="Arial" charset="0"/>
                <a:ea typeface="+mn-ea"/>
                <a:cs typeface="Arial" charset="0"/>
              </a:rPr>
              <a:t> </a:t>
            </a:r>
            <a:r>
              <a:rPr kumimoji="0" lang="fr-FR" sz="2000" i="0" u="none" strike="noStrike" kern="1200" cap="none" spc="0" normalizeH="0" baseline="0" noProof="0" dirty="0" smtClean="0">
                <a:ln>
                  <a:noFill/>
                </a:ln>
                <a:solidFill>
                  <a:prstClr val="white"/>
                </a:solidFill>
                <a:effectLst/>
                <a:uLnTx/>
                <a:uFillTx/>
                <a:latin typeface="Arial" charset="0"/>
                <a:ea typeface="+mn-ea"/>
                <a:cs typeface="Arial" charset="0"/>
              </a:rPr>
              <a:t>on </a:t>
            </a:r>
            <a:r>
              <a:rPr kumimoji="0" lang="fr-FR" sz="2000" i="0" u="none" strike="noStrike" kern="1200" cap="none" spc="0" normalizeH="0" baseline="0" noProof="0" dirty="0" err="1" smtClean="0">
                <a:ln>
                  <a:noFill/>
                </a:ln>
                <a:solidFill>
                  <a:prstClr val="white"/>
                </a:solidFill>
                <a:effectLst/>
                <a:uLnTx/>
                <a:uFillTx/>
                <a:latin typeface="Arial" charset="0"/>
                <a:ea typeface="+mn-ea"/>
                <a:cs typeface="Arial" charset="0"/>
              </a:rPr>
              <a:t>its</a:t>
            </a:r>
            <a:r>
              <a:rPr kumimoji="0" lang="fr-FR" sz="2000" i="0" u="none" strike="noStrike" kern="1200" cap="none" spc="0" normalizeH="0" baseline="0" noProof="0" dirty="0" smtClean="0">
                <a:ln>
                  <a:noFill/>
                </a:ln>
                <a:solidFill>
                  <a:prstClr val="white"/>
                </a:solidFill>
                <a:effectLst/>
                <a:uLnTx/>
                <a:uFillTx/>
                <a:latin typeface="Arial" charset="0"/>
                <a:ea typeface="+mn-ea"/>
                <a:cs typeface="Arial" charset="0"/>
              </a:rPr>
              <a:t> </a:t>
            </a:r>
            <a:r>
              <a:rPr kumimoji="0" lang="fr-FR" sz="2000" i="0" u="none" strike="noStrike" kern="1200" cap="none" spc="0" normalizeH="0" baseline="0" noProof="0" dirty="0" err="1" smtClean="0">
                <a:ln>
                  <a:noFill/>
                </a:ln>
                <a:solidFill>
                  <a:prstClr val="white"/>
                </a:solidFill>
                <a:effectLst/>
                <a:uLnTx/>
                <a:uFillTx/>
                <a:latin typeface="Arial" charset="0"/>
                <a:ea typeface="+mn-ea"/>
                <a:cs typeface="Arial" charset="0"/>
              </a:rPr>
              <a:t>territory</a:t>
            </a:r>
            <a:r>
              <a:rPr kumimoji="0" lang="fr-FR" sz="2000" i="0" u="none" strike="noStrike" kern="1200" cap="none" spc="0" normalizeH="0" noProof="0" dirty="0" smtClean="0">
                <a:ln>
                  <a:noFill/>
                </a:ln>
                <a:solidFill>
                  <a:prstClr val="white"/>
                </a:solidFill>
                <a:effectLst/>
                <a:uLnTx/>
                <a:uFillTx/>
                <a:latin typeface="Arial" charset="0"/>
                <a:ea typeface="+mn-ea"/>
                <a:cs typeface="Arial" charset="0"/>
              </a:rPr>
              <a:t>.</a:t>
            </a:r>
          </a:p>
          <a:p>
            <a:pPr marL="342900" lvl="0" indent="-342900">
              <a:buFont typeface="Arial" panose="020B0604020202020204" pitchFamily="34" charset="0"/>
              <a:buChar char="•"/>
              <a:defRPr/>
            </a:pPr>
            <a:endParaRPr lang="fr-FR" sz="2000" dirty="0" smtClean="0">
              <a:solidFill>
                <a:prstClr val="white"/>
              </a:solidFill>
            </a:endParaRPr>
          </a:p>
          <a:p>
            <a:pPr marL="342900" indent="-342900">
              <a:buFont typeface="Arial" panose="020B0604020202020204" pitchFamily="34" charset="0"/>
              <a:buChar char="•"/>
              <a:defRPr/>
            </a:pPr>
            <a:r>
              <a:rPr lang="fr-FR" sz="2000" dirty="0" err="1" smtClean="0">
                <a:solidFill>
                  <a:prstClr val="white"/>
                </a:solidFill>
              </a:rPr>
              <a:t>Develop</a:t>
            </a:r>
            <a:r>
              <a:rPr lang="fr-FR" sz="2000" dirty="0" smtClean="0">
                <a:solidFill>
                  <a:prstClr val="white"/>
                </a:solidFill>
              </a:rPr>
              <a:t> a </a:t>
            </a:r>
            <a:r>
              <a:rPr lang="fr-FR" sz="2000" b="1" u="sng" dirty="0" err="1" smtClean="0">
                <a:solidFill>
                  <a:prstClr val="white"/>
                </a:solidFill>
              </a:rPr>
              <a:t>realistic</a:t>
            </a:r>
            <a:r>
              <a:rPr lang="fr-FR" sz="2000" dirty="0" smtClean="0">
                <a:solidFill>
                  <a:prstClr val="white"/>
                </a:solidFill>
              </a:rPr>
              <a:t> </a:t>
            </a:r>
            <a:r>
              <a:rPr lang="fr-FR" sz="2000" dirty="0">
                <a:solidFill>
                  <a:prstClr val="white"/>
                </a:solidFill>
              </a:rPr>
              <a:t>intervention </a:t>
            </a:r>
            <a:r>
              <a:rPr lang="fr-FR" sz="2000" dirty="0" err="1">
                <a:solidFill>
                  <a:prstClr val="white"/>
                </a:solidFill>
              </a:rPr>
              <a:t>strategy</a:t>
            </a:r>
            <a:r>
              <a:rPr lang="fr-FR" sz="2000" dirty="0">
                <a:solidFill>
                  <a:prstClr val="white"/>
                </a:solidFill>
              </a:rPr>
              <a:t> </a:t>
            </a:r>
            <a:r>
              <a:rPr lang="fr-FR" sz="2000" dirty="0" err="1" smtClean="0">
                <a:solidFill>
                  <a:prstClr val="white"/>
                </a:solidFill>
              </a:rPr>
              <a:t>based</a:t>
            </a:r>
            <a:r>
              <a:rPr lang="fr-FR" sz="2000" dirty="0" smtClean="0">
                <a:solidFill>
                  <a:prstClr val="white"/>
                </a:solidFill>
              </a:rPr>
              <a:t> </a:t>
            </a:r>
            <a:r>
              <a:rPr lang="fr-FR" sz="2000" dirty="0">
                <a:solidFill>
                  <a:prstClr val="white"/>
                </a:solidFill>
              </a:rPr>
              <a:t>on </a:t>
            </a:r>
            <a:r>
              <a:rPr lang="fr-FR" sz="2000" dirty="0" smtClean="0">
                <a:solidFill>
                  <a:prstClr val="white"/>
                </a:solidFill>
              </a:rPr>
              <a:t>the </a:t>
            </a:r>
            <a:r>
              <a:rPr lang="fr-FR" sz="2000" b="1" dirty="0" err="1" smtClean="0">
                <a:solidFill>
                  <a:prstClr val="white"/>
                </a:solidFill>
              </a:rPr>
              <a:t>priorization</a:t>
            </a:r>
            <a:r>
              <a:rPr lang="fr-FR" sz="2000" b="1" dirty="0" smtClean="0">
                <a:solidFill>
                  <a:prstClr val="white"/>
                </a:solidFill>
              </a:rPr>
              <a:t> </a:t>
            </a:r>
            <a:r>
              <a:rPr lang="fr-FR" sz="2000" b="1" dirty="0">
                <a:solidFill>
                  <a:prstClr val="white"/>
                </a:solidFill>
              </a:rPr>
              <a:t>of </a:t>
            </a:r>
            <a:r>
              <a:rPr lang="fr-FR" sz="2000" b="1" dirty="0" err="1">
                <a:solidFill>
                  <a:prstClr val="white"/>
                </a:solidFill>
              </a:rPr>
              <a:t>identified</a:t>
            </a:r>
            <a:r>
              <a:rPr lang="fr-FR" sz="2000" b="1" dirty="0">
                <a:solidFill>
                  <a:prstClr val="white"/>
                </a:solidFill>
              </a:rPr>
              <a:t> conservation issues</a:t>
            </a:r>
            <a:r>
              <a:rPr lang="fr-FR" sz="2000" dirty="0">
                <a:solidFill>
                  <a:prstClr val="white"/>
                </a:solidFill>
              </a:rPr>
              <a:t>.</a:t>
            </a:r>
          </a:p>
          <a:p>
            <a:pPr marL="342900" marR="0" lvl="0" indent="-342900"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lang="fr-FR" sz="2000" dirty="0" smtClean="0">
              <a:solidFill>
                <a:prstClr val="white"/>
              </a:solidFill>
            </a:endParaRPr>
          </a:p>
          <a:p>
            <a:pPr marL="342900" marR="0" lvl="0" indent="-342900"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fr-FR" sz="2000" i="0" u="none" strike="noStrike" kern="1200" cap="none" spc="0" normalizeH="0" baseline="0" noProof="0" dirty="0" err="1" smtClean="0">
                <a:ln>
                  <a:noFill/>
                </a:ln>
                <a:solidFill>
                  <a:prstClr val="white"/>
                </a:solidFill>
                <a:effectLst/>
                <a:uLnTx/>
                <a:uFillTx/>
                <a:latin typeface="Arial" charset="0"/>
                <a:ea typeface="+mn-ea"/>
                <a:cs typeface="Arial" charset="0"/>
              </a:rPr>
              <a:t>Strategy</a:t>
            </a:r>
            <a:r>
              <a:rPr kumimoji="0" lang="fr-FR" sz="2000" i="0" u="none" strike="noStrike" kern="1200" cap="none" spc="0" normalizeH="0" baseline="0" noProof="0" dirty="0" smtClean="0">
                <a:ln>
                  <a:noFill/>
                </a:ln>
                <a:solidFill>
                  <a:prstClr val="white"/>
                </a:solidFill>
                <a:effectLst/>
                <a:uLnTx/>
                <a:uFillTx/>
                <a:latin typeface="Arial" charset="0"/>
                <a:ea typeface="+mn-ea"/>
                <a:cs typeface="Arial" charset="0"/>
              </a:rPr>
              <a:t> </a:t>
            </a:r>
            <a:r>
              <a:rPr kumimoji="0" lang="fr-FR" sz="2000" i="0" u="none" strike="noStrike" kern="1200" cap="none" spc="0" normalizeH="0" baseline="0" noProof="0" dirty="0" err="1" smtClean="0">
                <a:ln>
                  <a:noFill/>
                </a:ln>
                <a:solidFill>
                  <a:prstClr val="white"/>
                </a:solidFill>
                <a:effectLst/>
                <a:uLnTx/>
                <a:uFillTx/>
                <a:latin typeface="Arial" charset="0"/>
                <a:ea typeface="+mn-ea"/>
                <a:cs typeface="Arial" charset="0"/>
              </a:rPr>
              <a:t>gathering</a:t>
            </a:r>
            <a:r>
              <a:rPr kumimoji="0" lang="fr-FR" sz="2000" i="0" u="none" strike="noStrike" kern="1200" cap="none" spc="0" normalizeH="0" baseline="0" noProof="0" dirty="0" smtClean="0">
                <a:ln>
                  <a:noFill/>
                </a:ln>
                <a:solidFill>
                  <a:prstClr val="white"/>
                </a:solidFill>
                <a:effectLst/>
                <a:uLnTx/>
                <a:uFillTx/>
                <a:latin typeface="Arial" charset="0"/>
                <a:ea typeface="+mn-ea"/>
                <a:cs typeface="Arial" charset="0"/>
              </a:rPr>
              <a:t> all the </a:t>
            </a:r>
            <a:r>
              <a:rPr kumimoji="0" lang="fr-FR" sz="2000" b="1" i="0" u="none" strike="noStrike" kern="1200" cap="none" spc="0" normalizeH="0" baseline="0" noProof="0" dirty="0" err="1" smtClean="0">
                <a:ln>
                  <a:noFill/>
                </a:ln>
                <a:solidFill>
                  <a:prstClr val="white"/>
                </a:solidFill>
                <a:effectLst/>
                <a:uLnTx/>
                <a:uFillTx/>
                <a:latin typeface="Arial" charset="0"/>
                <a:ea typeface="+mn-ea"/>
                <a:cs typeface="Arial" charset="0"/>
              </a:rPr>
              <a:t>stakeholders</a:t>
            </a:r>
            <a:r>
              <a:rPr kumimoji="0" lang="fr-FR" sz="2000" i="0" u="none" strike="noStrike" kern="1200" cap="none" spc="0" normalizeH="0" noProof="0" dirty="0" smtClean="0">
                <a:ln>
                  <a:noFill/>
                </a:ln>
                <a:solidFill>
                  <a:prstClr val="white"/>
                </a:solidFill>
                <a:effectLst/>
                <a:uLnTx/>
                <a:uFillTx/>
                <a:latin typeface="Arial" charset="0"/>
                <a:ea typeface="+mn-ea"/>
                <a:cs typeface="Arial" charset="0"/>
              </a:rPr>
              <a:t>.</a:t>
            </a:r>
            <a:endParaRPr kumimoji="0" lang="fr-FR" sz="2000" i="0" u="none" strike="noStrike" kern="1200" cap="none" spc="0" normalizeH="0" baseline="0" noProof="0" dirty="0" smtClean="0">
              <a:ln>
                <a:noFill/>
              </a:ln>
              <a:solidFill>
                <a:prstClr val="white"/>
              </a:solidFill>
              <a:effectLst/>
              <a:uLnTx/>
              <a:uFillTx/>
              <a:latin typeface="Arial" charset="0"/>
              <a:ea typeface="+mn-ea"/>
              <a:cs typeface="Arial" charset="0"/>
            </a:endParaRPr>
          </a:p>
        </p:txBody>
      </p:sp>
      <p:pic>
        <p:nvPicPr>
          <p:cNvPr id="2" name="Image 1"/>
          <p:cNvPicPr>
            <a:picLocks noChangeAspect="1"/>
          </p:cNvPicPr>
          <p:nvPr/>
        </p:nvPicPr>
        <p:blipFill rotWithShape="1">
          <a:blip r:embed="rId6" cstate="print">
            <a:extLst>
              <a:ext uri="{28A0092B-C50C-407E-A947-70E740481C1C}">
                <a14:useLocalDpi xmlns:a14="http://schemas.microsoft.com/office/drawing/2010/main" val="0"/>
              </a:ext>
            </a:extLst>
          </a:blip>
          <a:srcRect l="14577" t="10563" r="15111" b="52696"/>
          <a:stretch/>
        </p:blipFill>
        <p:spPr>
          <a:xfrm>
            <a:off x="7740352" y="476671"/>
            <a:ext cx="1338161" cy="892107"/>
          </a:xfrm>
          <a:prstGeom prst="rect">
            <a:avLst/>
          </a:prstGeom>
        </p:spPr>
      </p:pic>
      <p:grpSp>
        <p:nvGrpSpPr>
          <p:cNvPr id="14" name="Groupe 13"/>
          <p:cNvGrpSpPr/>
          <p:nvPr/>
        </p:nvGrpSpPr>
        <p:grpSpPr>
          <a:xfrm>
            <a:off x="234773" y="3798558"/>
            <a:ext cx="8674453" cy="1790682"/>
            <a:chOff x="290035" y="881618"/>
            <a:chExt cx="8674453" cy="1577232"/>
          </a:xfrm>
        </p:grpSpPr>
        <p:pic>
          <p:nvPicPr>
            <p:cNvPr id="15" name="Image 14"/>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1349633" y="881618"/>
              <a:ext cx="3672408" cy="1577232"/>
            </a:xfrm>
            <a:prstGeom prst="rect">
              <a:avLst/>
            </a:prstGeom>
          </p:spPr>
        </p:pic>
        <p:pic>
          <p:nvPicPr>
            <p:cNvPr id="16" name="Image 15"/>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290035" y="881618"/>
              <a:ext cx="1113613" cy="1575356"/>
            </a:xfrm>
            <a:prstGeom prst="rect">
              <a:avLst/>
            </a:prstGeom>
          </p:spPr>
        </p:pic>
        <p:pic>
          <p:nvPicPr>
            <p:cNvPr id="17" name="Image 16"/>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5022041" y="881618"/>
              <a:ext cx="3942447" cy="1577232"/>
            </a:xfrm>
            <a:prstGeom prst="rect">
              <a:avLst/>
            </a:prstGeom>
          </p:spPr>
        </p:pic>
      </p:grpSp>
    </p:spTree>
    <p:extLst>
      <p:ext uri="{BB962C8B-B14F-4D97-AF65-F5344CB8AC3E}">
        <p14:creationId xmlns:p14="http://schemas.microsoft.com/office/powerpoint/2010/main" val="2531501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398714"/>
            <a:ext cx="9144000" cy="6313730"/>
          </a:xfrm>
          <a:prstGeom prst="rect">
            <a:avLst/>
          </a:prstGeom>
        </p:spPr>
      </p:pic>
      <p:pic>
        <p:nvPicPr>
          <p:cNvPr id="22"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 y="6715148"/>
            <a:ext cx="9144000" cy="142876"/>
          </a:xfrm>
          <a:prstGeom prst="rect">
            <a:avLst/>
          </a:prstGeom>
          <a:noFill/>
          <a:ln w="9525">
            <a:noFill/>
            <a:miter lim="800000"/>
            <a:headEnd/>
            <a:tailEnd/>
          </a:ln>
          <a:effectLst/>
        </p:spPr>
      </p:pic>
      <p:sp>
        <p:nvSpPr>
          <p:cNvPr id="43" name="ZoneTexte 42"/>
          <p:cNvSpPr txBox="1"/>
          <p:nvPr/>
        </p:nvSpPr>
        <p:spPr>
          <a:xfrm>
            <a:off x="1" y="0"/>
            <a:ext cx="9143999" cy="400110"/>
          </a:xfrm>
          <a:prstGeom prst="rect">
            <a:avLst/>
          </a:prstGeom>
          <a:solidFill>
            <a:srgbClr val="00615B"/>
          </a:solidFill>
        </p:spPr>
        <p:txBody>
          <a:bodyPr wrap="square" rtlCol="0">
            <a:spAutoFit/>
          </a:bodyPr>
          <a:lstStyle/>
          <a:p>
            <a:pPr lvl="0" algn="ctr">
              <a:spcBef>
                <a:spcPts val="0"/>
              </a:spcBef>
              <a:defRPr/>
            </a:pPr>
            <a:r>
              <a:rPr lang="fr-FR" sz="2000" b="1" dirty="0" smtClean="0">
                <a:solidFill>
                  <a:prstClr val="white"/>
                </a:solidFill>
              </a:rPr>
              <a:t>ANNEXE</a:t>
            </a:r>
            <a:endParaRPr lang="fr-FR" sz="2000" b="1" dirty="0">
              <a:solidFill>
                <a:prstClr val="white"/>
              </a:solidFill>
            </a:endParaRPr>
          </a:p>
        </p:txBody>
      </p:sp>
      <p:pic>
        <p:nvPicPr>
          <p:cNvPr id="3" name="Imag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59302" y="400086"/>
            <a:ext cx="1084698" cy="1084698"/>
          </a:xfrm>
          <a:prstGeom prst="rect">
            <a:avLst/>
          </a:prstGeom>
        </p:spPr>
      </p:pic>
    </p:spTree>
    <p:extLst>
      <p:ext uri="{BB962C8B-B14F-4D97-AF65-F5344CB8AC3E}">
        <p14:creationId xmlns:p14="http://schemas.microsoft.com/office/powerpoint/2010/main" val="39435054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5928" y="404664"/>
            <a:ext cx="9138071" cy="6307780"/>
          </a:xfrm>
          <a:prstGeom prst="rect">
            <a:avLst/>
          </a:prstGeom>
        </p:spPr>
      </p:pic>
      <p:pic>
        <p:nvPicPr>
          <p:cNvPr id="22"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 y="6715148"/>
            <a:ext cx="9144000" cy="142876"/>
          </a:xfrm>
          <a:prstGeom prst="rect">
            <a:avLst/>
          </a:prstGeom>
          <a:noFill/>
          <a:ln w="9525">
            <a:noFill/>
            <a:miter lim="800000"/>
            <a:headEnd/>
            <a:tailEnd/>
          </a:ln>
          <a:effectLst/>
        </p:spPr>
      </p:pic>
      <p:sp>
        <p:nvSpPr>
          <p:cNvPr id="43" name="ZoneTexte 42"/>
          <p:cNvSpPr txBox="1"/>
          <p:nvPr/>
        </p:nvSpPr>
        <p:spPr>
          <a:xfrm>
            <a:off x="1" y="0"/>
            <a:ext cx="9143999" cy="400110"/>
          </a:xfrm>
          <a:prstGeom prst="rect">
            <a:avLst/>
          </a:prstGeom>
          <a:solidFill>
            <a:srgbClr val="00615B"/>
          </a:solidFill>
        </p:spPr>
        <p:txBody>
          <a:bodyPr wrap="square" rtlCol="0">
            <a:spAutoFit/>
          </a:bodyPr>
          <a:lstStyle/>
          <a:p>
            <a:pPr lvl="0" algn="ctr">
              <a:spcBef>
                <a:spcPts val="0"/>
              </a:spcBef>
              <a:defRPr/>
            </a:pPr>
            <a:r>
              <a:rPr lang="fr-FR" sz="2000" b="1" dirty="0" smtClean="0">
                <a:solidFill>
                  <a:prstClr val="white"/>
                </a:solidFill>
              </a:rPr>
              <a:t>ANNEXE</a:t>
            </a:r>
            <a:endParaRPr lang="fr-FR" sz="2000" b="1" dirty="0">
              <a:solidFill>
                <a:prstClr val="white"/>
              </a:solidFill>
            </a:endParaRPr>
          </a:p>
        </p:txBody>
      </p:sp>
      <p:pic>
        <p:nvPicPr>
          <p:cNvPr id="3" name="Imag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59302" y="400086"/>
            <a:ext cx="1084698" cy="1084698"/>
          </a:xfrm>
          <a:prstGeom prst="rect">
            <a:avLst/>
          </a:prstGeom>
        </p:spPr>
      </p:pic>
    </p:spTree>
    <p:extLst>
      <p:ext uri="{BB962C8B-B14F-4D97-AF65-F5344CB8AC3E}">
        <p14:creationId xmlns:p14="http://schemas.microsoft.com/office/powerpoint/2010/main" val="401782533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 y="400086"/>
            <a:ext cx="9143999" cy="6312358"/>
          </a:xfrm>
          <a:prstGeom prst="rect">
            <a:avLst/>
          </a:prstGeom>
        </p:spPr>
      </p:pic>
      <p:pic>
        <p:nvPicPr>
          <p:cNvPr id="22"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 y="6715148"/>
            <a:ext cx="9144000" cy="142876"/>
          </a:xfrm>
          <a:prstGeom prst="rect">
            <a:avLst/>
          </a:prstGeom>
          <a:noFill/>
          <a:ln w="9525">
            <a:noFill/>
            <a:miter lim="800000"/>
            <a:headEnd/>
            <a:tailEnd/>
          </a:ln>
          <a:effectLst/>
        </p:spPr>
      </p:pic>
      <p:sp>
        <p:nvSpPr>
          <p:cNvPr id="43" name="ZoneTexte 42"/>
          <p:cNvSpPr txBox="1"/>
          <p:nvPr/>
        </p:nvSpPr>
        <p:spPr>
          <a:xfrm>
            <a:off x="1" y="0"/>
            <a:ext cx="9143999" cy="400110"/>
          </a:xfrm>
          <a:prstGeom prst="rect">
            <a:avLst/>
          </a:prstGeom>
          <a:solidFill>
            <a:srgbClr val="00615B"/>
          </a:solidFill>
        </p:spPr>
        <p:txBody>
          <a:bodyPr wrap="square" rtlCol="0">
            <a:spAutoFit/>
          </a:bodyPr>
          <a:lstStyle/>
          <a:p>
            <a:pPr lvl="0" algn="ctr">
              <a:spcBef>
                <a:spcPts val="0"/>
              </a:spcBef>
              <a:defRPr/>
            </a:pPr>
            <a:r>
              <a:rPr lang="fr-FR" sz="2000" b="1" dirty="0" smtClean="0">
                <a:solidFill>
                  <a:prstClr val="white"/>
                </a:solidFill>
              </a:rPr>
              <a:t>ANNEXE</a:t>
            </a:r>
            <a:endParaRPr lang="fr-FR" sz="2000" b="1" dirty="0">
              <a:solidFill>
                <a:prstClr val="white"/>
              </a:solidFill>
            </a:endParaRPr>
          </a:p>
        </p:txBody>
      </p:sp>
      <p:pic>
        <p:nvPicPr>
          <p:cNvPr id="3" name="Imag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59302" y="400086"/>
            <a:ext cx="1084698" cy="1084698"/>
          </a:xfrm>
          <a:prstGeom prst="rect">
            <a:avLst/>
          </a:prstGeom>
        </p:spPr>
      </p:pic>
    </p:spTree>
    <p:extLst>
      <p:ext uri="{BB962C8B-B14F-4D97-AF65-F5344CB8AC3E}">
        <p14:creationId xmlns:p14="http://schemas.microsoft.com/office/powerpoint/2010/main" val="297668069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7"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73107" y="1066886"/>
            <a:ext cx="3019867" cy="27131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5"/>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 y="6715148"/>
            <a:ext cx="9144000" cy="142876"/>
          </a:xfrm>
          <a:prstGeom prst="rect">
            <a:avLst/>
          </a:prstGeom>
          <a:noFill/>
          <a:ln w="9525">
            <a:noFill/>
            <a:miter lim="800000"/>
            <a:headEnd/>
            <a:tailEnd/>
          </a:ln>
          <a:effectLst/>
        </p:spPr>
      </p:pic>
      <p:sp>
        <p:nvSpPr>
          <p:cNvPr id="43" name="ZoneTexte 42"/>
          <p:cNvSpPr txBox="1"/>
          <p:nvPr/>
        </p:nvSpPr>
        <p:spPr>
          <a:xfrm>
            <a:off x="1" y="0"/>
            <a:ext cx="9143999" cy="400110"/>
          </a:xfrm>
          <a:prstGeom prst="rect">
            <a:avLst/>
          </a:prstGeom>
          <a:solidFill>
            <a:srgbClr val="00615B"/>
          </a:solidFill>
        </p:spPr>
        <p:txBody>
          <a:bodyPr wrap="square" rtlCol="0">
            <a:spAutoFit/>
          </a:bodyPr>
          <a:lstStyle/>
          <a:p>
            <a:pPr lvl="0" algn="ctr">
              <a:spcBef>
                <a:spcPts val="0"/>
              </a:spcBef>
              <a:defRPr/>
            </a:pPr>
            <a:r>
              <a:rPr lang="fr-FR" sz="2000" b="1" dirty="0" smtClean="0">
                <a:solidFill>
                  <a:prstClr val="white"/>
                </a:solidFill>
              </a:rPr>
              <a:t>ANNEXE</a:t>
            </a:r>
            <a:endParaRPr lang="fr-FR" sz="2000" b="1" dirty="0">
              <a:solidFill>
                <a:prstClr val="white"/>
              </a:solidFill>
            </a:endParaRPr>
          </a:p>
        </p:txBody>
      </p:sp>
      <p:pic>
        <p:nvPicPr>
          <p:cNvPr id="7" name="Image 6"/>
          <p:cNvPicPr>
            <a:picLocks noChangeAspect="1"/>
          </p:cNvPicPr>
          <p:nvPr/>
        </p:nvPicPr>
        <p:blipFill rotWithShape="1">
          <a:blip r:embed="rId5" cstate="print">
            <a:extLst>
              <a:ext uri="{28A0092B-C50C-407E-A947-70E740481C1C}">
                <a14:useLocalDpi xmlns:a14="http://schemas.microsoft.com/office/drawing/2010/main" val="0"/>
              </a:ext>
            </a:extLst>
          </a:blip>
          <a:srcRect t="8395" r="51254"/>
          <a:stretch/>
        </p:blipFill>
        <p:spPr>
          <a:xfrm>
            <a:off x="5984880" y="1052481"/>
            <a:ext cx="3143351" cy="2773275"/>
          </a:xfrm>
          <a:prstGeom prst="rect">
            <a:avLst/>
          </a:prstGeom>
        </p:spPr>
      </p:pic>
      <p:sp>
        <p:nvSpPr>
          <p:cNvPr id="8" name="Espace réservé du numéro de diapositive 4"/>
          <p:cNvSpPr>
            <a:spLocks noGrp="1"/>
          </p:cNvSpPr>
          <p:nvPr>
            <p:ph type="sldNum" sz="quarter" idx="12"/>
          </p:nvPr>
        </p:nvSpPr>
        <p:spPr>
          <a:xfrm>
            <a:off x="7086600" y="6475852"/>
            <a:ext cx="20574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136E2-3337-4E8E-92AD-BE46546651AE}" type="slidenum">
              <a:rPr kumimoji="0" lang="fr-FR" sz="1400" b="0" i="0" u="none" strike="noStrike" kern="1200" cap="none" spc="0" normalizeH="0" baseline="0" noProof="0" smtClean="0">
                <a:ln>
                  <a:noFill/>
                </a:ln>
                <a:solidFill>
                  <a:prstClr val="white"/>
                </a:solidFill>
                <a:effectLst/>
                <a:uLnTx/>
                <a:uFillTx/>
                <a:latin typeface="Georgia" panose="02040502050405020303"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fr-FR" sz="1400" b="0" i="0" u="none" strike="noStrike" kern="1200" cap="none" spc="0" normalizeH="0" baseline="0" noProof="0" dirty="0">
              <a:ln>
                <a:noFill/>
              </a:ln>
              <a:solidFill>
                <a:prstClr val="white"/>
              </a:solidFill>
              <a:effectLst/>
              <a:uLnTx/>
              <a:uFillTx/>
              <a:latin typeface="Georgia" panose="02040502050405020303" pitchFamily="18" charset="0"/>
              <a:ea typeface="+mn-ea"/>
              <a:cs typeface="+mn-cs"/>
            </a:endParaRPr>
          </a:p>
        </p:txBody>
      </p:sp>
      <p:cxnSp>
        <p:nvCxnSpPr>
          <p:cNvPr id="9" name="Connecteur droit 8"/>
          <p:cNvCxnSpPr/>
          <p:nvPr/>
        </p:nvCxnSpPr>
        <p:spPr>
          <a:xfrm>
            <a:off x="412764" y="6188044"/>
            <a:ext cx="228583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0" name="Picture 2" descr="http://www.aventurierduglobe.net/GIF/Animaux/Tortue/tortue_verte.gif"/>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9284" b="96817" l="5167" r="94667">
                        <a14:backgroundMark x1="20333" y1="72414" x2="20333" y2="72414"/>
                        <a14:backgroundMark x1="19000" y1="72414" x2="19000" y2="72414"/>
                        <a14:backgroundMark x1="17333" y1="71883" x2="17333" y2="71883"/>
                        <a14:backgroundMark x1="15833" y1="71883" x2="15833" y2="71883"/>
                        <a14:backgroundMark x1="14500" y1="71883" x2="14500" y2="71883"/>
                        <a14:backgroundMark x1="13167" y1="74005" x2="13167" y2="74005"/>
                      </a14:backgroundRemoval>
                    </a14:imgEffect>
                  </a14:imgLayer>
                </a14:imgProps>
              </a:ext>
              <a:ext uri="{28A0092B-C50C-407E-A947-70E740481C1C}">
                <a14:useLocalDpi xmlns:a14="http://schemas.microsoft.com/office/drawing/2010/main" val="0"/>
              </a:ext>
            </a:extLst>
          </a:blip>
          <a:srcRect/>
          <a:stretch>
            <a:fillRect/>
          </a:stretch>
        </p:blipFill>
        <p:spPr bwMode="auto">
          <a:xfrm>
            <a:off x="7822528" y="1359774"/>
            <a:ext cx="1321472" cy="823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34056" t="12640" r="32587" b="52212"/>
          <a:stretch/>
        </p:blipFill>
        <p:spPr bwMode="auto">
          <a:xfrm>
            <a:off x="31526" y="2001096"/>
            <a:ext cx="2628000" cy="15667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2"/>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33461" t="11006" r="32135" b="50845"/>
          <a:stretch/>
        </p:blipFill>
        <p:spPr bwMode="auto">
          <a:xfrm>
            <a:off x="31527" y="3649354"/>
            <a:ext cx="2628000" cy="16382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2"/>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30050" t="10957" r="36022" b="55117"/>
          <a:stretch/>
        </p:blipFill>
        <p:spPr bwMode="auto">
          <a:xfrm>
            <a:off x="26146" y="5343662"/>
            <a:ext cx="2628000" cy="14774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2"/>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676335" y="1415552"/>
            <a:ext cx="1040523" cy="7116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Image 14"/>
          <p:cNvPicPr>
            <a:picLocks noChangeAspect="1"/>
          </p:cNvPicPr>
          <p:nvPr/>
        </p:nvPicPr>
        <p:blipFill rotWithShape="1">
          <a:blip r:embed="rId12" cstate="print">
            <a:extLst>
              <a:ext uri="{28A0092B-C50C-407E-A947-70E740481C1C}">
                <a14:useLocalDpi xmlns:a14="http://schemas.microsoft.com/office/drawing/2010/main" val="0"/>
              </a:ext>
            </a:extLst>
          </a:blip>
          <a:srcRect l="5320" t="10698" r="4357" b="26141"/>
          <a:stretch/>
        </p:blipFill>
        <p:spPr>
          <a:xfrm>
            <a:off x="3635534" y="3997120"/>
            <a:ext cx="4162648" cy="2850748"/>
          </a:xfrm>
          <a:prstGeom prst="rect">
            <a:avLst/>
          </a:prstGeom>
        </p:spPr>
      </p:pic>
      <p:pic>
        <p:nvPicPr>
          <p:cNvPr id="16" name="Picture 2" descr="http://fbm.aubance.free.fr/locomotion/fiche_ressourcepedagogique.jsp_fichiers/tortue_luth.gif"/>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870760" y="3825756"/>
            <a:ext cx="1612504" cy="102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4"/>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l="41372" t="12126" r="24792" b="52073"/>
          <a:stretch/>
        </p:blipFill>
        <p:spPr bwMode="auto">
          <a:xfrm>
            <a:off x="31526" y="383269"/>
            <a:ext cx="2628000" cy="1563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Image 18"/>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8013549" y="127095"/>
            <a:ext cx="1005939" cy="697521"/>
          </a:xfrm>
          <a:prstGeom prst="rect">
            <a:avLst/>
          </a:prstGeom>
        </p:spPr>
      </p:pic>
      <p:pic>
        <p:nvPicPr>
          <p:cNvPr id="20" name="Image 19"/>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7300259" y="127095"/>
            <a:ext cx="697521" cy="697521"/>
          </a:xfrm>
          <a:prstGeom prst="rect">
            <a:avLst/>
          </a:prstGeom>
        </p:spPr>
      </p:pic>
    </p:spTree>
    <p:extLst>
      <p:ext uri="{BB962C8B-B14F-4D97-AF65-F5344CB8AC3E}">
        <p14:creationId xmlns:p14="http://schemas.microsoft.com/office/powerpoint/2010/main" val="348157041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2" name="Picture 5"/>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 y="6715148"/>
            <a:ext cx="9144000" cy="142876"/>
          </a:xfrm>
          <a:prstGeom prst="rect">
            <a:avLst/>
          </a:prstGeom>
          <a:noFill/>
          <a:ln w="9525">
            <a:noFill/>
            <a:miter lim="800000"/>
            <a:headEnd/>
            <a:tailEnd/>
          </a:ln>
          <a:effectLst/>
        </p:spPr>
      </p:pic>
      <p:sp>
        <p:nvSpPr>
          <p:cNvPr id="43" name="ZoneTexte 42"/>
          <p:cNvSpPr txBox="1"/>
          <p:nvPr/>
        </p:nvSpPr>
        <p:spPr>
          <a:xfrm>
            <a:off x="1" y="0"/>
            <a:ext cx="9143999" cy="400110"/>
          </a:xfrm>
          <a:prstGeom prst="rect">
            <a:avLst/>
          </a:prstGeom>
          <a:solidFill>
            <a:srgbClr val="00615B"/>
          </a:solidFill>
        </p:spPr>
        <p:txBody>
          <a:bodyPr wrap="square" rtlCol="0">
            <a:spAutoFit/>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fr-FR" sz="2000" b="1" i="0" u="none" strike="noStrike" kern="1200" cap="none" spc="0" normalizeH="0" baseline="0" noProof="0" dirty="0" smtClean="0">
                <a:ln>
                  <a:noFill/>
                </a:ln>
                <a:solidFill>
                  <a:prstClr val="white"/>
                </a:solidFill>
                <a:effectLst/>
                <a:uLnTx/>
                <a:uFillTx/>
                <a:latin typeface="Arial" charset="0"/>
                <a:ea typeface="+mn-ea"/>
                <a:cs typeface="Arial" charset="0"/>
              </a:rPr>
              <a:t>1. French </a:t>
            </a:r>
            <a:r>
              <a:rPr kumimoji="0" lang="fr-FR" sz="2000" b="1" i="0" u="none" strike="noStrike" kern="1200" cap="none" spc="0" normalizeH="0" baseline="0" noProof="0" dirty="0" err="1" smtClean="0">
                <a:ln>
                  <a:noFill/>
                </a:ln>
                <a:solidFill>
                  <a:prstClr val="white"/>
                </a:solidFill>
                <a:effectLst/>
                <a:uLnTx/>
                <a:uFillTx/>
                <a:latin typeface="Arial" charset="0"/>
                <a:ea typeface="+mn-ea"/>
                <a:cs typeface="Arial" charset="0"/>
              </a:rPr>
              <a:t>Guiana</a:t>
            </a:r>
            <a:r>
              <a:rPr kumimoji="0" lang="fr-FR" sz="2000" b="1" i="0" u="none" strike="noStrike" kern="1200" cap="none" spc="0" normalizeH="0" baseline="0" noProof="0" dirty="0" smtClean="0">
                <a:ln>
                  <a:noFill/>
                </a:ln>
                <a:solidFill>
                  <a:prstClr val="white"/>
                </a:solidFill>
                <a:effectLst/>
                <a:uLnTx/>
                <a:uFillTx/>
                <a:latin typeface="Arial" charset="0"/>
                <a:ea typeface="+mn-ea"/>
                <a:cs typeface="Arial" charset="0"/>
              </a:rPr>
              <a:t> National Action Plan</a:t>
            </a:r>
            <a:endParaRPr kumimoji="0" lang="fr-FR" sz="2000" b="1" i="0" u="none" strike="noStrike" kern="1200" cap="none" spc="0" normalizeH="0" baseline="0" noProof="0" dirty="0">
              <a:ln>
                <a:noFill/>
              </a:ln>
              <a:solidFill>
                <a:prstClr val="white"/>
              </a:solidFill>
              <a:effectLst/>
              <a:uLnTx/>
              <a:uFillTx/>
              <a:latin typeface="Arial" charset="0"/>
              <a:ea typeface="+mn-ea"/>
              <a:cs typeface="Arial" charset="0"/>
            </a:endParaRPr>
          </a:p>
        </p:txBody>
      </p:sp>
      <p:grpSp>
        <p:nvGrpSpPr>
          <p:cNvPr id="3" name="Groupe 2"/>
          <p:cNvGrpSpPr/>
          <p:nvPr/>
        </p:nvGrpSpPr>
        <p:grpSpPr>
          <a:xfrm>
            <a:off x="8154652" y="6377574"/>
            <a:ext cx="953852" cy="297505"/>
            <a:chOff x="6084168" y="5443091"/>
            <a:chExt cx="2248365" cy="729553"/>
          </a:xfrm>
        </p:grpSpPr>
        <p:pic>
          <p:nvPicPr>
            <p:cNvPr id="5" name="Image 18" descr="logo-pna_2014-2023-v3_m.pn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6084168" y="5445224"/>
              <a:ext cx="727420" cy="727420"/>
            </a:xfrm>
            <a:prstGeom prst="rect">
              <a:avLst/>
            </a:prstGeom>
            <a:noFill/>
            <a:ln w="9525">
              <a:noFill/>
              <a:miter lim="800000"/>
              <a:headEnd/>
              <a:tailEnd/>
            </a:ln>
          </p:spPr>
        </p:pic>
        <p:pic>
          <p:nvPicPr>
            <p:cNvPr id="6" name="Image 5"/>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948263" y="5445224"/>
              <a:ext cx="675753" cy="727420"/>
            </a:xfrm>
            <a:prstGeom prst="rect">
              <a:avLst/>
            </a:prstGeom>
          </p:spPr>
        </p:pic>
        <p:pic>
          <p:nvPicPr>
            <p:cNvPr id="7" name="Image 6"/>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760691" y="5443091"/>
              <a:ext cx="571842" cy="729553"/>
            </a:xfrm>
            <a:prstGeom prst="rect">
              <a:avLst/>
            </a:prstGeom>
          </p:spPr>
        </p:pic>
      </p:grpSp>
      <p:sp>
        <p:nvSpPr>
          <p:cNvPr id="4" name="ZoneTexte 3"/>
          <p:cNvSpPr txBox="1"/>
          <p:nvPr/>
        </p:nvSpPr>
        <p:spPr>
          <a:xfrm>
            <a:off x="-36512" y="6450834"/>
            <a:ext cx="9143999" cy="261610"/>
          </a:xfrm>
          <a:prstGeom prst="rect">
            <a:avLst/>
          </a:prstGeom>
          <a:noFill/>
        </p:spPr>
        <p:txBody>
          <a:bodyPr wrap="square" rtlCol="0">
            <a:spAutoFit/>
          </a:bodyPr>
          <a:lstStyle/>
          <a:p>
            <a:pPr algn="ctr"/>
            <a:r>
              <a:rPr lang="fr-FR" sz="1100" dirty="0">
                <a:solidFill>
                  <a:schemeClr val="bg1"/>
                </a:solidFill>
              </a:rPr>
              <a:t>Country report : FRENCH GUIANA. WIDECAST </a:t>
            </a:r>
            <a:r>
              <a:rPr lang="fr-FR" sz="1100" dirty="0" err="1">
                <a:solidFill>
                  <a:schemeClr val="bg1"/>
                </a:solidFill>
              </a:rPr>
              <a:t>Annual</a:t>
            </a:r>
            <a:r>
              <a:rPr lang="fr-FR" sz="1100" dirty="0">
                <a:solidFill>
                  <a:schemeClr val="bg1"/>
                </a:solidFill>
              </a:rPr>
              <a:t> General Meeting 2019</a:t>
            </a:r>
          </a:p>
        </p:txBody>
      </p:sp>
      <p:graphicFrame>
        <p:nvGraphicFramePr>
          <p:cNvPr id="10" name="Graphique 9"/>
          <p:cNvGraphicFramePr>
            <a:graphicFrameLocks/>
          </p:cNvGraphicFramePr>
          <p:nvPr>
            <p:extLst>
              <p:ext uri="{D42A27DB-BD31-4B8C-83A1-F6EECF244321}">
                <p14:modId xmlns:p14="http://schemas.microsoft.com/office/powerpoint/2010/main" val="2822217425"/>
              </p:ext>
            </p:extLst>
          </p:nvPr>
        </p:nvGraphicFramePr>
        <p:xfrm>
          <a:off x="498538" y="789923"/>
          <a:ext cx="8388424" cy="2495061"/>
        </p:xfrm>
        <a:graphic>
          <a:graphicData uri="http://schemas.openxmlformats.org/drawingml/2006/chart">
            <c:chart xmlns:c="http://schemas.openxmlformats.org/drawingml/2006/chart" xmlns:r="http://schemas.openxmlformats.org/officeDocument/2006/relationships" r:id="rId6"/>
          </a:graphicData>
        </a:graphic>
      </p:graphicFrame>
      <p:sp>
        <p:nvSpPr>
          <p:cNvPr id="11" name="ZoneTexte 10"/>
          <p:cNvSpPr txBox="1"/>
          <p:nvPr/>
        </p:nvSpPr>
        <p:spPr>
          <a:xfrm>
            <a:off x="72008" y="404664"/>
            <a:ext cx="8980605"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2000" i="0" u="none" strike="noStrike" kern="1200" cap="none" spc="0" normalizeH="0" baseline="0" noProof="0" dirty="0" smtClean="0">
                <a:ln>
                  <a:noFill/>
                </a:ln>
                <a:solidFill>
                  <a:prstClr val="white"/>
                </a:solidFill>
                <a:effectLst/>
                <a:uLnTx/>
                <a:uFillTx/>
                <a:latin typeface="Arial" charset="0"/>
                <a:ea typeface="+mn-ea"/>
                <a:cs typeface="Arial" charset="0"/>
              </a:rPr>
              <a:t>1</a:t>
            </a:r>
            <a:r>
              <a:rPr kumimoji="0" lang="fr-FR" sz="2000" i="0" u="none" strike="noStrike" kern="1200" cap="none" spc="0" normalizeH="0" baseline="30000" noProof="0" dirty="0" smtClean="0">
                <a:ln>
                  <a:noFill/>
                </a:ln>
                <a:solidFill>
                  <a:prstClr val="white"/>
                </a:solidFill>
                <a:effectLst/>
                <a:uLnTx/>
                <a:uFillTx/>
                <a:latin typeface="Arial" charset="0"/>
                <a:ea typeface="+mn-ea"/>
                <a:cs typeface="Arial" charset="0"/>
              </a:rPr>
              <a:t>st</a:t>
            </a:r>
            <a:r>
              <a:rPr kumimoji="0" lang="fr-FR" sz="2000" i="0" u="none" strike="noStrike" kern="1200" cap="none" spc="0" normalizeH="0" baseline="0" noProof="0" dirty="0" smtClean="0">
                <a:ln>
                  <a:noFill/>
                </a:ln>
                <a:solidFill>
                  <a:prstClr val="white"/>
                </a:solidFill>
                <a:effectLst/>
                <a:uLnTx/>
                <a:uFillTx/>
                <a:latin typeface="Arial" charset="0"/>
                <a:ea typeface="+mn-ea"/>
                <a:cs typeface="Arial" charset="0"/>
              </a:rPr>
              <a:t> plan </a:t>
            </a:r>
            <a:r>
              <a:rPr kumimoji="0" lang="fr-FR" sz="2000" i="0" u="none" strike="noStrike" kern="1200" cap="none" spc="0" normalizeH="0" baseline="0" noProof="0" dirty="0" err="1" smtClean="0">
                <a:ln>
                  <a:noFill/>
                </a:ln>
                <a:solidFill>
                  <a:prstClr val="white"/>
                </a:solidFill>
                <a:effectLst/>
                <a:uLnTx/>
                <a:uFillTx/>
                <a:latin typeface="Arial" charset="0"/>
                <a:ea typeface="+mn-ea"/>
                <a:cs typeface="Arial" charset="0"/>
              </a:rPr>
              <a:t>from</a:t>
            </a:r>
            <a:r>
              <a:rPr kumimoji="0" lang="fr-FR" sz="2000" i="0" u="none" strike="noStrike" kern="1200" cap="none" spc="0" normalizeH="0" baseline="0" noProof="0" dirty="0" smtClean="0">
                <a:ln>
                  <a:noFill/>
                </a:ln>
                <a:solidFill>
                  <a:prstClr val="white"/>
                </a:solidFill>
                <a:effectLst/>
                <a:uLnTx/>
                <a:uFillTx/>
                <a:latin typeface="Arial" charset="0"/>
                <a:ea typeface="+mn-ea"/>
                <a:cs typeface="Arial" charset="0"/>
              </a:rPr>
              <a:t> 2007 to 2012 – 2</a:t>
            </a:r>
            <a:r>
              <a:rPr kumimoji="0" lang="fr-FR" sz="2000" i="0" u="none" strike="noStrike" kern="1200" cap="none" spc="0" normalizeH="0" baseline="30000" noProof="0" dirty="0" smtClean="0">
                <a:ln>
                  <a:noFill/>
                </a:ln>
                <a:solidFill>
                  <a:prstClr val="white"/>
                </a:solidFill>
                <a:effectLst/>
                <a:uLnTx/>
                <a:uFillTx/>
                <a:latin typeface="Arial" charset="0"/>
                <a:ea typeface="+mn-ea"/>
                <a:cs typeface="Arial" charset="0"/>
              </a:rPr>
              <a:t>nd</a:t>
            </a:r>
            <a:r>
              <a:rPr kumimoji="0" lang="fr-FR" sz="2000" i="0" u="none" strike="noStrike" kern="1200" cap="none" spc="0" normalizeH="0" baseline="0" noProof="0" dirty="0" smtClean="0">
                <a:ln>
                  <a:noFill/>
                </a:ln>
                <a:solidFill>
                  <a:prstClr val="white"/>
                </a:solidFill>
                <a:effectLst/>
                <a:uLnTx/>
                <a:uFillTx/>
                <a:latin typeface="Arial" charset="0"/>
                <a:ea typeface="+mn-ea"/>
                <a:cs typeface="Arial" charset="0"/>
              </a:rPr>
              <a:t> plan </a:t>
            </a:r>
            <a:r>
              <a:rPr kumimoji="0" lang="fr-FR" sz="2000" i="0" u="none" strike="noStrike" kern="1200" cap="none" spc="0" normalizeH="0" baseline="0" noProof="0" dirty="0" err="1" smtClean="0">
                <a:ln>
                  <a:noFill/>
                </a:ln>
                <a:solidFill>
                  <a:prstClr val="white"/>
                </a:solidFill>
                <a:effectLst/>
                <a:uLnTx/>
                <a:uFillTx/>
                <a:latin typeface="Arial" charset="0"/>
                <a:ea typeface="+mn-ea"/>
                <a:cs typeface="Arial" charset="0"/>
              </a:rPr>
              <a:t>from</a:t>
            </a:r>
            <a:r>
              <a:rPr kumimoji="0" lang="fr-FR" sz="2000" i="0" u="none" strike="noStrike" kern="1200" cap="none" spc="0" normalizeH="0" baseline="0" noProof="0" dirty="0" smtClean="0">
                <a:ln>
                  <a:noFill/>
                </a:ln>
                <a:solidFill>
                  <a:prstClr val="white"/>
                </a:solidFill>
                <a:effectLst/>
                <a:uLnTx/>
                <a:uFillTx/>
                <a:latin typeface="Arial" charset="0"/>
                <a:ea typeface="+mn-ea"/>
                <a:cs typeface="Arial" charset="0"/>
              </a:rPr>
              <a:t> 2</a:t>
            </a:r>
            <a:r>
              <a:rPr kumimoji="0" lang="fr-FR" sz="2000" i="0" u="none" strike="noStrike" kern="1200" cap="none" spc="0" normalizeH="0" noProof="0" dirty="0" smtClean="0">
                <a:ln>
                  <a:noFill/>
                </a:ln>
                <a:solidFill>
                  <a:prstClr val="white"/>
                </a:solidFill>
                <a:effectLst/>
                <a:uLnTx/>
                <a:uFillTx/>
                <a:latin typeface="Arial" charset="0"/>
                <a:ea typeface="+mn-ea"/>
                <a:cs typeface="Arial" charset="0"/>
              </a:rPr>
              <a:t>014 to 2023</a:t>
            </a:r>
            <a:endParaRPr kumimoji="0" lang="fr-FR" sz="2000" i="0" u="none" strike="noStrike" kern="1200" cap="none" spc="0" normalizeH="0" baseline="0" noProof="0" dirty="0" smtClean="0">
              <a:ln>
                <a:noFill/>
              </a:ln>
              <a:solidFill>
                <a:prstClr val="white"/>
              </a:solidFill>
              <a:effectLst/>
              <a:uLnTx/>
              <a:uFillTx/>
              <a:latin typeface="Arial" charset="0"/>
              <a:ea typeface="+mn-ea"/>
              <a:cs typeface="Arial" charset="0"/>
            </a:endParaRPr>
          </a:p>
        </p:txBody>
      </p:sp>
      <p:sp>
        <p:nvSpPr>
          <p:cNvPr id="14" name="ZoneTexte 13"/>
          <p:cNvSpPr txBox="1"/>
          <p:nvPr/>
        </p:nvSpPr>
        <p:spPr>
          <a:xfrm>
            <a:off x="179512" y="2912410"/>
            <a:ext cx="3600400" cy="369332"/>
          </a:xfrm>
          <a:prstGeom prst="rect">
            <a:avLst/>
          </a:prstGeom>
          <a:noFill/>
        </p:spPr>
        <p:txBody>
          <a:bodyPr wrap="square" rtlCol="0">
            <a:spAutoFit/>
          </a:bodyPr>
          <a:lstStyle/>
          <a:p>
            <a:pPr marL="0" marR="0" lvl="0" indent="0" defTabSz="914400" rtl="0" eaLnBrk="1" fontAlgn="base" latinLnBrk="0" hangingPunct="1">
              <a:lnSpc>
                <a:spcPct val="100000"/>
              </a:lnSpc>
              <a:spcBef>
                <a:spcPct val="0"/>
              </a:spcBef>
              <a:spcAft>
                <a:spcPct val="0"/>
              </a:spcAft>
              <a:buClrTx/>
              <a:buSzTx/>
              <a:buFontTx/>
              <a:buNone/>
              <a:tabLst/>
              <a:defRPr/>
            </a:pPr>
            <a:r>
              <a:rPr kumimoji="0" lang="fr-FR" b="1" i="0" u="none" strike="noStrike" kern="1200" cap="none" spc="0" normalizeH="0" baseline="0" noProof="0" dirty="0" smtClean="0">
                <a:ln>
                  <a:noFill/>
                </a:ln>
                <a:solidFill>
                  <a:prstClr val="white"/>
                </a:solidFill>
                <a:effectLst/>
                <a:uLnTx/>
                <a:uFillTx/>
                <a:latin typeface="Arial" charset="0"/>
                <a:ea typeface="+mn-ea"/>
                <a:cs typeface="Arial" charset="0"/>
              </a:rPr>
              <a:t>Total : 1 612</a:t>
            </a:r>
            <a:r>
              <a:rPr kumimoji="0" lang="fr-FR" b="1" i="0" u="none" strike="noStrike" kern="1200" cap="none" spc="0" normalizeH="0" noProof="0" dirty="0" smtClean="0">
                <a:ln>
                  <a:noFill/>
                </a:ln>
                <a:solidFill>
                  <a:prstClr val="white"/>
                </a:solidFill>
                <a:effectLst/>
                <a:uLnTx/>
                <a:uFillTx/>
                <a:latin typeface="Arial" charset="0"/>
                <a:ea typeface="+mn-ea"/>
                <a:cs typeface="Arial" charset="0"/>
              </a:rPr>
              <a:t> 000 € (2014-2018)</a:t>
            </a:r>
            <a:endParaRPr kumimoji="0" lang="fr-FR" b="0" i="0" u="none" strike="noStrike" kern="1200" cap="none" spc="0" normalizeH="0" baseline="0" noProof="0" dirty="0" smtClean="0">
              <a:ln>
                <a:noFill/>
              </a:ln>
              <a:solidFill>
                <a:prstClr val="white"/>
              </a:solidFill>
              <a:effectLst/>
              <a:uLnTx/>
              <a:uFillTx/>
              <a:latin typeface="Arial" charset="0"/>
              <a:ea typeface="+mn-ea"/>
              <a:cs typeface="Arial" charset="0"/>
            </a:endParaRPr>
          </a:p>
        </p:txBody>
      </p:sp>
      <p:pic>
        <p:nvPicPr>
          <p:cNvPr id="18" name="Image 17"/>
          <p:cNvPicPr>
            <a:picLocks noChangeAspect="1"/>
          </p:cNvPicPr>
          <p:nvPr/>
        </p:nvPicPr>
        <p:blipFill rotWithShape="1">
          <a:blip r:embed="rId7"/>
          <a:srcRect l="10706" t="34251" r="2958" b="17515"/>
          <a:stretch/>
        </p:blipFill>
        <p:spPr>
          <a:xfrm>
            <a:off x="90009" y="3478461"/>
            <a:ext cx="8971299" cy="2817907"/>
          </a:xfrm>
          <a:prstGeom prst="rect">
            <a:avLst/>
          </a:prstGeom>
        </p:spPr>
      </p:pic>
      <p:sp>
        <p:nvSpPr>
          <p:cNvPr id="19" name="Rectangle à coins arrondis 18"/>
          <p:cNvSpPr/>
          <p:nvPr/>
        </p:nvSpPr>
        <p:spPr>
          <a:xfrm>
            <a:off x="1691680" y="3937435"/>
            <a:ext cx="1584176" cy="1656184"/>
          </a:xfrm>
          <a:prstGeom prst="roundRect">
            <a:avLst/>
          </a:prstGeom>
          <a:noFill/>
          <a:ln w="1270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Rectangle à coins arrondis 19"/>
          <p:cNvSpPr/>
          <p:nvPr/>
        </p:nvSpPr>
        <p:spPr>
          <a:xfrm>
            <a:off x="5724128" y="3935558"/>
            <a:ext cx="1584176" cy="1656184"/>
          </a:xfrm>
          <a:prstGeom prst="roundRect">
            <a:avLst/>
          </a:prstGeom>
          <a:noFill/>
          <a:ln w="1270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Rectangle à coins arrondis 20"/>
          <p:cNvSpPr/>
          <p:nvPr/>
        </p:nvSpPr>
        <p:spPr>
          <a:xfrm>
            <a:off x="3131840" y="5449602"/>
            <a:ext cx="2736304" cy="427670"/>
          </a:xfrm>
          <a:prstGeom prst="roundRect">
            <a:avLst/>
          </a:prstGeom>
          <a:noFill/>
          <a:ln w="1270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Rectangle à coins arrondis 22"/>
          <p:cNvSpPr/>
          <p:nvPr/>
        </p:nvSpPr>
        <p:spPr>
          <a:xfrm>
            <a:off x="7452320" y="3670242"/>
            <a:ext cx="1434642" cy="2495061"/>
          </a:xfrm>
          <a:prstGeom prst="roundRect">
            <a:avLst/>
          </a:prstGeom>
          <a:noFill/>
          <a:ln w="127000">
            <a:solidFill>
              <a:srgbClr val="8CEBF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448824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2" name="Picture 5"/>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 y="6715148"/>
            <a:ext cx="9144000" cy="142876"/>
          </a:xfrm>
          <a:prstGeom prst="rect">
            <a:avLst/>
          </a:prstGeom>
          <a:noFill/>
          <a:ln w="9525">
            <a:noFill/>
            <a:miter lim="800000"/>
            <a:headEnd/>
            <a:tailEnd/>
          </a:ln>
          <a:effectLst/>
        </p:spPr>
      </p:pic>
      <p:sp>
        <p:nvSpPr>
          <p:cNvPr id="43" name="ZoneTexte 42"/>
          <p:cNvSpPr txBox="1"/>
          <p:nvPr/>
        </p:nvSpPr>
        <p:spPr>
          <a:xfrm>
            <a:off x="1" y="0"/>
            <a:ext cx="9143999" cy="400110"/>
          </a:xfrm>
          <a:prstGeom prst="rect">
            <a:avLst/>
          </a:prstGeom>
          <a:solidFill>
            <a:srgbClr val="00615B"/>
          </a:solidFill>
        </p:spPr>
        <p:txBody>
          <a:bodyPr wrap="square" rtlCol="0">
            <a:spAutoFit/>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fr-FR" sz="2000" b="1" i="0" u="none" strike="noStrike" kern="1200" cap="none" spc="0" normalizeH="0" baseline="0" noProof="0" dirty="0" smtClean="0">
                <a:ln>
                  <a:noFill/>
                </a:ln>
                <a:solidFill>
                  <a:prstClr val="white"/>
                </a:solidFill>
                <a:effectLst/>
                <a:uLnTx/>
                <a:uFillTx/>
                <a:latin typeface="Arial" charset="0"/>
                <a:ea typeface="+mn-ea"/>
                <a:cs typeface="Arial" charset="0"/>
              </a:rPr>
              <a:t>1. French </a:t>
            </a:r>
            <a:r>
              <a:rPr kumimoji="0" lang="fr-FR" sz="2000" b="1" i="0" u="none" strike="noStrike" kern="1200" cap="none" spc="0" normalizeH="0" baseline="0" noProof="0" dirty="0" err="1" smtClean="0">
                <a:ln>
                  <a:noFill/>
                </a:ln>
                <a:solidFill>
                  <a:prstClr val="white"/>
                </a:solidFill>
                <a:effectLst/>
                <a:uLnTx/>
                <a:uFillTx/>
                <a:latin typeface="Arial" charset="0"/>
                <a:ea typeface="+mn-ea"/>
                <a:cs typeface="Arial" charset="0"/>
              </a:rPr>
              <a:t>Guiana</a:t>
            </a:r>
            <a:r>
              <a:rPr kumimoji="0" lang="fr-FR" sz="2000" b="1" i="0" u="none" strike="noStrike" kern="1200" cap="none" spc="0" normalizeH="0" baseline="0" noProof="0" dirty="0" smtClean="0">
                <a:ln>
                  <a:noFill/>
                </a:ln>
                <a:solidFill>
                  <a:prstClr val="white"/>
                </a:solidFill>
                <a:effectLst/>
                <a:uLnTx/>
                <a:uFillTx/>
                <a:latin typeface="Arial" charset="0"/>
                <a:ea typeface="+mn-ea"/>
                <a:cs typeface="Arial" charset="0"/>
              </a:rPr>
              <a:t> National Action Plan</a:t>
            </a:r>
            <a:endParaRPr kumimoji="0" lang="fr-FR" sz="2000" b="1" i="0" u="none" strike="noStrike" kern="1200" cap="none" spc="0" normalizeH="0" baseline="0" noProof="0" dirty="0">
              <a:ln>
                <a:noFill/>
              </a:ln>
              <a:solidFill>
                <a:prstClr val="white"/>
              </a:solidFill>
              <a:effectLst/>
              <a:uLnTx/>
              <a:uFillTx/>
              <a:latin typeface="Arial" charset="0"/>
              <a:ea typeface="+mn-ea"/>
              <a:cs typeface="Arial" charset="0"/>
            </a:endParaRPr>
          </a:p>
        </p:txBody>
      </p:sp>
      <p:grpSp>
        <p:nvGrpSpPr>
          <p:cNvPr id="3" name="Groupe 2"/>
          <p:cNvGrpSpPr/>
          <p:nvPr/>
        </p:nvGrpSpPr>
        <p:grpSpPr>
          <a:xfrm>
            <a:off x="8154652" y="6377574"/>
            <a:ext cx="953852" cy="297505"/>
            <a:chOff x="6084168" y="5443091"/>
            <a:chExt cx="2248365" cy="729553"/>
          </a:xfrm>
        </p:grpSpPr>
        <p:pic>
          <p:nvPicPr>
            <p:cNvPr id="5" name="Image 18" descr="logo-pna_2014-2023-v3_m.png"/>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6084168" y="5445224"/>
              <a:ext cx="727420" cy="727420"/>
            </a:xfrm>
            <a:prstGeom prst="rect">
              <a:avLst/>
            </a:prstGeom>
            <a:noFill/>
            <a:ln w="9525">
              <a:noFill/>
              <a:miter lim="800000"/>
              <a:headEnd/>
              <a:tailEnd/>
            </a:ln>
          </p:spPr>
        </p:pic>
        <p:pic>
          <p:nvPicPr>
            <p:cNvPr id="6" name="Image 5"/>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948263" y="5445224"/>
              <a:ext cx="675753" cy="727420"/>
            </a:xfrm>
            <a:prstGeom prst="rect">
              <a:avLst/>
            </a:prstGeom>
          </p:spPr>
        </p:pic>
        <p:pic>
          <p:nvPicPr>
            <p:cNvPr id="7" name="Image 6"/>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760691" y="5443091"/>
              <a:ext cx="571842" cy="729553"/>
            </a:xfrm>
            <a:prstGeom prst="rect">
              <a:avLst/>
            </a:prstGeom>
          </p:spPr>
        </p:pic>
      </p:grpSp>
      <p:sp>
        <p:nvSpPr>
          <p:cNvPr id="4" name="ZoneTexte 3"/>
          <p:cNvSpPr txBox="1"/>
          <p:nvPr/>
        </p:nvSpPr>
        <p:spPr>
          <a:xfrm>
            <a:off x="-36512" y="6450834"/>
            <a:ext cx="9143999" cy="2616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1100" b="0" i="0" u="none" strike="noStrike" kern="1200" cap="none" spc="0" normalizeH="0" baseline="0" noProof="0" dirty="0">
                <a:ln>
                  <a:noFill/>
                </a:ln>
                <a:solidFill>
                  <a:prstClr val="white"/>
                </a:solidFill>
                <a:effectLst/>
                <a:uLnTx/>
                <a:uFillTx/>
                <a:latin typeface="Arial" charset="0"/>
                <a:ea typeface="+mn-ea"/>
                <a:cs typeface="Arial" charset="0"/>
              </a:rPr>
              <a:t>Country report : FRENCH GUIANA. WIDECAST </a:t>
            </a:r>
            <a:r>
              <a:rPr kumimoji="0" lang="fr-FR" sz="1100" b="0" i="0" u="none" strike="noStrike" kern="1200" cap="none" spc="0" normalizeH="0" baseline="0" noProof="0" dirty="0" err="1">
                <a:ln>
                  <a:noFill/>
                </a:ln>
                <a:solidFill>
                  <a:prstClr val="white"/>
                </a:solidFill>
                <a:effectLst/>
                <a:uLnTx/>
                <a:uFillTx/>
                <a:latin typeface="Arial" charset="0"/>
                <a:ea typeface="+mn-ea"/>
                <a:cs typeface="Arial" charset="0"/>
              </a:rPr>
              <a:t>Annual</a:t>
            </a:r>
            <a:r>
              <a:rPr kumimoji="0" lang="fr-FR" sz="1100" b="0" i="0" u="none" strike="noStrike" kern="1200" cap="none" spc="0" normalizeH="0" baseline="0" noProof="0" dirty="0">
                <a:ln>
                  <a:noFill/>
                </a:ln>
                <a:solidFill>
                  <a:prstClr val="white"/>
                </a:solidFill>
                <a:effectLst/>
                <a:uLnTx/>
                <a:uFillTx/>
                <a:latin typeface="Arial" charset="0"/>
                <a:ea typeface="+mn-ea"/>
                <a:cs typeface="Arial" charset="0"/>
              </a:rPr>
              <a:t> General Meeting 2019</a:t>
            </a:r>
          </a:p>
        </p:txBody>
      </p:sp>
      <p:graphicFrame>
        <p:nvGraphicFramePr>
          <p:cNvPr id="13" name="Objet 12"/>
          <p:cNvGraphicFramePr>
            <a:graphicFrameLocks noChangeAspect="1"/>
          </p:cNvGraphicFramePr>
          <p:nvPr>
            <p:extLst>
              <p:ext uri="{D42A27DB-BD31-4B8C-83A1-F6EECF244321}">
                <p14:modId xmlns:p14="http://schemas.microsoft.com/office/powerpoint/2010/main" val="1791176514"/>
              </p:ext>
            </p:extLst>
          </p:nvPr>
        </p:nvGraphicFramePr>
        <p:xfrm>
          <a:off x="251520" y="2565281"/>
          <a:ext cx="8766957" cy="3888055"/>
        </p:xfrm>
        <a:graphic>
          <a:graphicData uri="http://schemas.openxmlformats.org/presentationml/2006/ole">
            <mc:AlternateContent xmlns:mc="http://schemas.openxmlformats.org/markup-compatibility/2006">
              <mc:Choice xmlns:v="urn:schemas-microsoft-com:vml" Requires="v">
                <p:oleObj spid="_x0000_s1059" name="Feuille de calcul" r:id="rId7" imgW="46777400" imgH="20745569" progId="Excel.Sheet.12">
                  <p:embed/>
                </p:oleObj>
              </mc:Choice>
              <mc:Fallback>
                <p:oleObj name="Feuille de calcul" r:id="rId7" imgW="46777400" imgH="20745569" progId="Excel.Sheet.12">
                  <p:embed/>
                  <p:pic>
                    <p:nvPicPr>
                      <p:cNvPr id="0" name=""/>
                      <p:cNvPicPr/>
                      <p:nvPr/>
                    </p:nvPicPr>
                    <p:blipFill>
                      <a:blip r:embed="rId8"/>
                      <a:stretch>
                        <a:fillRect/>
                      </a:stretch>
                    </p:blipFill>
                    <p:spPr>
                      <a:xfrm>
                        <a:off x="251520" y="2565281"/>
                        <a:ext cx="8766957" cy="3888055"/>
                      </a:xfrm>
                      <a:prstGeom prst="rect">
                        <a:avLst/>
                      </a:prstGeom>
                    </p:spPr>
                  </p:pic>
                </p:oleObj>
              </mc:Fallback>
            </mc:AlternateContent>
          </a:graphicData>
        </a:graphic>
      </p:graphicFrame>
      <p:sp>
        <p:nvSpPr>
          <p:cNvPr id="24" name="Rectangle à coins arrondis 23"/>
          <p:cNvSpPr/>
          <p:nvPr/>
        </p:nvSpPr>
        <p:spPr>
          <a:xfrm>
            <a:off x="8154652" y="2562577"/>
            <a:ext cx="880472" cy="3890759"/>
          </a:xfrm>
          <a:prstGeom prst="roundRect">
            <a:avLst/>
          </a:prstGeom>
          <a:noFill/>
          <a:ln w="1270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ZoneTexte 24"/>
          <p:cNvSpPr txBox="1"/>
          <p:nvPr/>
        </p:nvSpPr>
        <p:spPr>
          <a:xfrm>
            <a:off x="81697" y="618181"/>
            <a:ext cx="8980605" cy="1938992"/>
          </a:xfrm>
          <a:prstGeom prst="rect">
            <a:avLst/>
          </a:prstGeom>
          <a:noFill/>
        </p:spPr>
        <p:txBody>
          <a:bodyPr wrap="square" rtlCol="0">
            <a:spAutoFit/>
          </a:bodyPr>
          <a:lstStyle/>
          <a:p>
            <a:pPr marL="342900" marR="0" lvl="0" indent="-342900"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fr-FR" sz="2000" i="0" u="none" strike="noStrike" kern="1200" cap="none" spc="0" normalizeH="0" baseline="0" noProof="0" dirty="0" err="1" smtClean="0">
                <a:ln>
                  <a:noFill/>
                </a:ln>
                <a:solidFill>
                  <a:prstClr val="white"/>
                </a:solidFill>
                <a:effectLst/>
                <a:uLnTx/>
                <a:uFillTx/>
                <a:latin typeface="Arial" charset="0"/>
                <a:ea typeface="+mn-ea"/>
                <a:cs typeface="Arial" charset="0"/>
              </a:rPr>
              <a:t>Frequent</a:t>
            </a:r>
            <a:r>
              <a:rPr kumimoji="0" lang="fr-FR" sz="2000" i="0" u="none" strike="noStrike" kern="1200" cap="none" spc="0" normalizeH="0" baseline="0" noProof="0" dirty="0" smtClean="0">
                <a:ln>
                  <a:noFill/>
                </a:ln>
                <a:solidFill>
                  <a:prstClr val="white"/>
                </a:solidFill>
                <a:effectLst/>
                <a:uLnTx/>
                <a:uFillTx/>
                <a:latin typeface="Arial" charset="0"/>
                <a:ea typeface="+mn-ea"/>
                <a:cs typeface="Arial" charset="0"/>
              </a:rPr>
              <a:t> </a:t>
            </a:r>
            <a:r>
              <a:rPr kumimoji="0" lang="fr-FR" sz="2000" b="1" i="0" u="none" strike="noStrike" kern="1200" cap="none" spc="0" normalizeH="0" baseline="0" noProof="0" dirty="0" err="1" smtClean="0">
                <a:ln>
                  <a:noFill/>
                </a:ln>
                <a:solidFill>
                  <a:prstClr val="white"/>
                </a:solidFill>
                <a:effectLst/>
                <a:uLnTx/>
                <a:uFillTx/>
                <a:latin typeface="Arial" charset="0"/>
                <a:ea typeface="+mn-ea"/>
                <a:cs typeface="Arial" charset="0"/>
              </a:rPr>
              <a:t>working</a:t>
            </a:r>
            <a:r>
              <a:rPr kumimoji="0" lang="fr-FR" sz="2000" b="1" i="0" u="none" strike="noStrike" kern="1200" cap="none" spc="0" normalizeH="0" baseline="0" noProof="0" dirty="0" smtClean="0">
                <a:ln>
                  <a:noFill/>
                </a:ln>
                <a:solidFill>
                  <a:prstClr val="white"/>
                </a:solidFill>
                <a:effectLst/>
                <a:uLnTx/>
                <a:uFillTx/>
                <a:latin typeface="Arial" charset="0"/>
                <a:ea typeface="+mn-ea"/>
                <a:cs typeface="Arial" charset="0"/>
              </a:rPr>
              <a:t> </a:t>
            </a:r>
            <a:r>
              <a:rPr kumimoji="0" lang="fr-FR" sz="2000" b="1" i="0" u="none" strike="noStrike" kern="1200" cap="none" spc="0" normalizeH="0" noProof="0" dirty="0" smtClean="0">
                <a:ln>
                  <a:noFill/>
                </a:ln>
                <a:solidFill>
                  <a:prstClr val="white"/>
                </a:solidFill>
                <a:effectLst/>
                <a:uLnTx/>
                <a:uFillTx/>
                <a:latin typeface="Arial" charset="0"/>
                <a:ea typeface="+mn-ea"/>
                <a:cs typeface="Arial" charset="0"/>
              </a:rPr>
              <a:t>groups </a:t>
            </a:r>
            <a:r>
              <a:rPr kumimoji="0" lang="fr-FR" sz="2000" i="0" u="none" strike="noStrike" kern="1200" cap="none" spc="0" normalizeH="0" noProof="0" dirty="0" smtClean="0">
                <a:ln>
                  <a:noFill/>
                </a:ln>
                <a:solidFill>
                  <a:prstClr val="white"/>
                </a:solidFill>
                <a:effectLst/>
                <a:uLnTx/>
                <a:uFillTx/>
                <a:latin typeface="Arial" charset="0"/>
                <a:ea typeface="+mn-ea"/>
                <a:cs typeface="Arial" charset="0"/>
              </a:rPr>
              <a:t>on </a:t>
            </a:r>
            <a:r>
              <a:rPr kumimoji="0" lang="fr-FR" sz="2000" i="0" u="none" strike="noStrike" kern="1200" cap="none" spc="0" normalizeH="0" noProof="0" dirty="0" err="1" smtClean="0">
                <a:ln>
                  <a:noFill/>
                </a:ln>
                <a:solidFill>
                  <a:prstClr val="white"/>
                </a:solidFill>
                <a:effectLst/>
                <a:uLnTx/>
                <a:uFillTx/>
                <a:latin typeface="Arial" charset="0"/>
                <a:ea typeface="+mn-ea"/>
                <a:cs typeface="Arial" charset="0"/>
              </a:rPr>
              <a:t>specific</a:t>
            </a:r>
            <a:r>
              <a:rPr kumimoji="0" lang="fr-FR" sz="2000" i="0" u="none" strike="noStrike" kern="1200" cap="none" spc="0" normalizeH="0" noProof="0" dirty="0" smtClean="0">
                <a:ln>
                  <a:noFill/>
                </a:ln>
                <a:solidFill>
                  <a:prstClr val="white"/>
                </a:solidFill>
                <a:effectLst/>
                <a:uLnTx/>
                <a:uFillTx/>
                <a:latin typeface="Arial" charset="0"/>
                <a:ea typeface="+mn-ea"/>
                <a:cs typeface="Arial" charset="0"/>
              </a:rPr>
              <a:t> topics (monitoring, </a:t>
            </a:r>
            <a:r>
              <a:rPr kumimoji="0" lang="fr-FR" sz="2000" i="0" u="none" strike="noStrike" kern="1200" cap="none" spc="0" normalizeH="0" noProof="0" dirty="0" err="1" smtClean="0">
                <a:ln>
                  <a:noFill/>
                </a:ln>
                <a:solidFill>
                  <a:prstClr val="white"/>
                </a:solidFill>
                <a:effectLst/>
                <a:uLnTx/>
                <a:uFillTx/>
                <a:latin typeface="Arial" charset="0"/>
                <a:ea typeface="+mn-ea"/>
                <a:cs typeface="Arial" charset="0"/>
              </a:rPr>
              <a:t>bycatch</a:t>
            </a:r>
            <a:r>
              <a:rPr kumimoji="0" lang="fr-FR" sz="2000" i="0" u="none" strike="noStrike" kern="1200" cap="none" spc="0" normalizeH="0" noProof="0" dirty="0" smtClean="0">
                <a:ln>
                  <a:noFill/>
                </a:ln>
                <a:solidFill>
                  <a:prstClr val="white"/>
                </a:solidFill>
                <a:effectLst/>
                <a:uLnTx/>
                <a:uFillTx/>
                <a:latin typeface="Arial" charset="0"/>
                <a:ea typeface="+mn-ea"/>
                <a:cs typeface="Arial" charset="0"/>
              </a:rPr>
              <a:t>, </a:t>
            </a:r>
            <a:r>
              <a:rPr kumimoji="0" lang="fr-FR" sz="2000" i="0" u="none" strike="noStrike" kern="1200" cap="none" spc="0" normalizeH="0" noProof="0" dirty="0" err="1" smtClean="0">
                <a:ln>
                  <a:noFill/>
                </a:ln>
                <a:solidFill>
                  <a:prstClr val="white"/>
                </a:solidFill>
                <a:effectLst/>
                <a:uLnTx/>
                <a:uFillTx/>
                <a:latin typeface="Arial" charset="0"/>
                <a:ea typeface="+mn-ea"/>
                <a:cs typeface="Arial" charset="0"/>
              </a:rPr>
              <a:t>education</a:t>
            </a:r>
            <a:r>
              <a:rPr kumimoji="0" lang="fr-FR" sz="2000" i="0" u="none" strike="noStrike" kern="1200" cap="none" spc="0" normalizeH="0" noProof="0" dirty="0" smtClean="0">
                <a:ln>
                  <a:noFill/>
                </a:ln>
                <a:solidFill>
                  <a:prstClr val="white"/>
                </a:solidFill>
                <a:effectLst/>
                <a:uLnTx/>
                <a:uFillTx/>
                <a:latin typeface="Arial" charset="0"/>
                <a:ea typeface="+mn-ea"/>
                <a:cs typeface="Arial" charset="0"/>
              </a:rPr>
              <a:t>…)</a:t>
            </a:r>
          </a:p>
          <a:p>
            <a:pPr marL="342900" lvl="0" indent="-342900">
              <a:buFont typeface="Arial" panose="020B0604020202020204" pitchFamily="34" charset="0"/>
              <a:buChar char="•"/>
              <a:defRPr/>
            </a:pPr>
            <a:endParaRPr lang="fr-FR" sz="2000" dirty="0" smtClean="0">
              <a:solidFill>
                <a:prstClr val="white"/>
              </a:solidFill>
            </a:endParaRPr>
          </a:p>
          <a:p>
            <a:pPr marL="342900" indent="-342900">
              <a:buFont typeface="Arial" panose="020B0604020202020204" pitchFamily="34" charset="0"/>
              <a:buChar char="•"/>
              <a:defRPr/>
            </a:pPr>
            <a:r>
              <a:rPr lang="fr-FR" sz="2000" b="1" dirty="0" err="1" smtClean="0">
                <a:solidFill>
                  <a:prstClr val="white"/>
                </a:solidFill>
              </a:rPr>
              <a:t>Annual</a:t>
            </a:r>
            <a:r>
              <a:rPr lang="fr-FR" sz="2000" b="1" dirty="0" smtClean="0">
                <a:solidFill>
                  <a:prstClr val="white"/>
                </a:solidFill>
              </a:rPr>
              <a:t> </a:t>
            </a:r>
            <a:r>
              <a:rPr lang="fr-FR" sz="2000" b="1" dirty="0" err="1" smtClean="0">
                <a:solidFill>
                  <a:prstClr val="white"/>
                </a:solidFill>
              </a:rPr>
              <a:t>plenary</a:t>
            </a:r>
            <a:r>
              <a:rPr lang="fr-FR" sz="2000" b="1" dirty="0" smtClean="0">
                <a:solidFill>
                  <a:prstClr val="white"/>
                </a:solidFill>
              </a:rPr>
              <a:t> meetings</a:t>
            </a:r>
          </a:p>
          <a:p>
            <a:pPr marL="342900" indent="-342900">
              <a:buFont typeface="Arial" panose="020B0604020202020204" pitchFamily="34" charset="0"/>
              <a:buChar char="•"/>
              <a:defRPr/>
            </a:pPr>
            <a:endParaRPr kumimoji="0" lang="fr-FR" sz="2000" i="0" u="none" strike="noStrike" kern="1200" cap="none" spc="0" normalizeH="0" baseline="0" noProof="0" dirty="0">
              <a:ln>
                <a:noFill/>
              </a:ln>
              <a:solidFill>
                <a:prstClr val="white"/>
              </a:solidFill>
              <a:effectLst/>
              <a:uLnTx/>
              <a:uFillTx/>
              <a:latin typeface="Arial" charset="0"/>
              <a:ea typeface="+mn-ea"/>
              <a:cs typeface="Arial" charset="0"/>
            </a:endParaRPr>
          </a:p>
          <a:p>
            <a:pPr marL="342900" indent="-342900">
              <a:buFont typeface="Arial" panose="020B0604020202020204" pitchFamily="34" charset="0"/>
              <a:buChar char="•"/>
              <a:defRPr/>
            </a:pPr>
            <a:r>
              <a:rPr lang="fr-FR" sz="2000" b="1" dirty="0" err="1" smtClean="0">
                <a:solidFill>
                  <a:prstClr val="white"/>
                </a:solidFill>
              </a:rPr>
              <a:t>Indicators</a:t>
            </a:r>
            <a:r>
              <a:rPr lang="fr-FR" sz="2000" b="1" dirty="0">
                <a:solidFill>
                  <a:prstClr val="white"/>
                </a:solidFill>
              </a:rPr>
              <a:t> </a:t>
            </a:r>
            <a:r>
              <a:rPr lang="fr-FR" sz="2000" dirty="0" err="1" smtClean="0">
                <a:solidFill>
                  <a:prstClr val="white"/>
                </a:solidFill>
              </a:rPr>
              <a:t>yearly</a:t>
            </a:r>
            <a:r>
              <a:rPr lang="fr-FR" sz="2000" dirty="0" smtClean="0">
                <a:solidFill>
                  <a:prstClr val="white"/>
                </a:solidFill>
              </a:rPr>
              <a:t> </a:t>
            </a:r>
            <a:r>
              <a:rPr lang="fr-FR" sz="2000" dirty="0" err="1" smtClean="0">
                <a:solidFill>
                  <a:prstClr val="white"/>
                </a:solidFill>
              </a:rPr>
              <a:t>filled</a:t>
            </a:r>
            <a:r>
              <a:rPr lang="fr-FR" sz="2000" dirty="0" smtClean="0">
                <a:solidFill>
                  <a:prstClr val="white"/>
                </a:solidFill>
              </a:rPr>
              <a:t> by the </a:t>
            </a:r>
            <a:r>
              <a:rPr lang="fr-FR" sz="2000" dirty="0" err="1" smtClean="0">
                <a:solidFill>
                  <a:prstClr val="white"/>
                </a:solidFill>
              </a:rPr>
              <a:t>stakeholders</a:t>
            </a:r>
            <a:r>
              <a:rPr lang="fr-FR" sz="2000" dirty="0" smtClean="0">
                <a:solidFill>
                  <a:prstClr val="white"/>
                </a:solidFill>
              </a:rPr>
              <a:t> to </a:t>
            </a:r>
            <a:r>
              <a:rPr lang="fr-FR" sz="2000" dirty="0" err="1" smtClean="0">
                <a:solidFill>
                  <a:prstClr val="white"/>
                </a:solidFill>
              </a:rPr>
              <a:t>measure</a:t>
            </a:r>
            <a:r>
              <a:rPr lang="fr-FR" sz="2000" dirty="0" smtClean="0">
                <a:solidFill>
                  <a:prstClr val="white"/>
                </a:solidFill>
              </a:rPr>
              <a:t> the </a:t>
            </a:r>
            <a:r>
              <a:rPr lang="fr-FR" sz="2000" dirty="0" err="1" smtClean="0">
                <a:solidFill>
                  <a:prstClr val="white"/>
                </a:solidFill>
              </a:rPr>
              <a:t>progress</a:t>
            </a:r>
            <a:r>
              <a:rPr lang="fr-FR" sz="2000" dirty="0" smtClean="0">
                <a:solidFill>
                  <a:prstClr val="white"/>
                </a:solidFill>
              </a:rPr>
              <a:t>. </a:t>
            </a:r>
            <a:endParaRPr kumimoji="0" lang="fr-FR" sz="2000" i="0" u="none" strike="noStrike" kern="1200" cap="none" spc="0" normalizeH="0" baseline="0" noProof="0" dirty="0" smtClean="0">
              <a:ln>
                <a:noFill/>
              </a:ln>
              <a:solidFill>
                <a:prstClr val="white"/>
              </a:solidFill>
              <a:effectLst/>
              <a:uLnTx/>
              <a:uFillTx/>
              <a:latin typeface="Arial" charset="0"/>
              <a:ea typeface="+mn-ea"/>
              <a:cs typeface="Arial" charset="0"/>
            </a:endParaRPr>
          </a:p>
        </p:txBody>
      </p:sp>
    </p:spTree>
    <p:extLst>
      <p:ext uri="{BB962C8B-B14F-4D97-AF65-F5344CB8AC3E}">
        <p14:creationId xmlns:p14="http://schemas.microsoft.com/office/powerpoint/2010/main" val="2402003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8" name="Flèche vers le bas 27"/>
          <p:cNvSpPr/>
          <p:nvPr/>
        </p:nvSpPr>
        <p:spPr>
          <a:xfrm>
            <a:off x="4788024" y="4122662"/>
            <a:ext cx="215447" cy="1394570"/>
          </a:xfrm>
          <a:prstGeom prst="downArrow">
            <a:avLst/>
          </a:prstGeom>
          <a:noFill/>
          <a:ln>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2" name="Picture 5"/>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 y="6715148"/>
            <a:ext cx="9144000" cy="142876"/>
          </a:xfrm>
          <a:prstGeom prst="rect">
            <a:avLst/>
          </a:prstGeom>
          <a:noFill/>
          <a:ln w="9525">
            <a:noFill/>
            <a:miter lim="800000"/>
            <a:headEnd/>
            <a:tailEnd/>
          </a:ln>
          <a:effectLst/>
        </p:spPr>
      </p:pic>
      <p:sp>
        <p:nvSpPr>
          <p:cNvPr id="43" name="ZoneTexte 42"/>
          <p:cNvSpPr txBox="1"/>
          <p:nvPr/>
        </p:nvSpPr>
        <p:spPr>
          <a:xfrm>
            <a:off x="1" y="0"/>
            <a:ext cx="9143999" cy="400110"/>
          </a:xfrm>
          <a:prstGeom prst="rect">
            <a:avLst/>
          </a:prstGeom>
          <a:solidFill>
            <a:srgbClr val="00615B"/>
          </a:solidFill>
        </p:spPr>
        <p:txBody>
          <a:bodyPr wrap="square" rtlCol="0">
            <a:spAutoFit/>
          </a:bodyPr>
          <a:lstStyle/>
          <a:p>
            <a:pPr lvl="0" algn="ctr">
              <a:spcBef>
                <a:spcPts val="0"/>
              </a:spcBef>
              <a:defRPr/>
            </a:pPr>
            <a:r>
              <a:rPr lang="fr-FR" sz="2000" b="1" dirty="0" smtClean="0">
                <a:solidFill>
                  <a:prstClr val="white"/>
                </a:solidFill>
              </a:rPr>
              <a:t>2. Location, habitats, populations</a:t>
            </a:r>
            <a:endParaRPr lang="fr-FR" sz="2000" b="1" dirty="0">
              <a:solidFill>
                <a:prstClr val="white"/>
              </a:solidFill>
            </a:endParaRPr>
          </a:p>
        </p:txBody>
      </p:sp>
      <p:sp>
        <p:nvSpPr>
          <p:cNvPr id="4" name="ZoneTexte 3"/>
          <p:cNvSpPr txBox="1"/>
          <p:nvPr/>
        </p:nvSpPr>
        <p:spPr>
          <a:xfrm>
            <a:off x="1" y="6450834"/>
            <a:ext cx="9143999" cy="261610"/>
          </a:xfrm>
          <a:prstGeom prst="rect">
            <a:avLst/>
          </a:prstGeom>
          <a:noFill/>
        </p:spPr>
        <p:txBody>
          <a:bodyPr wrap="square" rtlCol="0">
            <a:spAutoFit/>
          </a:bodyPr>
          <a:lstStyle/>
          <a:p>
            <a:pPr algn="ctr"/>
            <a:r>
              <a:rPr lang="fr-FR" sz="1100" dirty="0">
                <a:solidFill>
                  <a:schemeClr val="bg1"/>
                </a:solidFill>
              </a:rPr>
              <a:t>Country report : FRENCH GUIANA. WIDECAST </a:t>
            </a:r>
            <a:r>
              <a:rPr lang="fr-FR" sz="1100" dirty="0" err="1">
                <a:solidFill>
                  <a:schemeClr val="bg1"/>
                </a:solidFill>
              </a:rPr>
              <a:t>Annual</a:t>
            </a:r>
            <a:r>
              <a:rPr lang="fr-FR" sz="1100" dirty="0">
                <a:solidFill>
                  <a:schemeClr val="bg1"/>
                </a:solidFill>
              </a:rPr>
              <a:t> General Meeting 2019</a:t>
            </a:r>
          </a:p>
        </p:txBody>
      </p:sp>
      <p:sp>
        <p:nvSpPr>
          <p:cNvPr id="9" name="Rectangle 18"/>
          <p:cNvSpPr>
            <a:spLocks noChangeArrowheads="1"/>
          </p:cNvSpPr>
          <p:nvPr/>
        </p:nvSpPr>
        <p:spPr bwMode="auto">
          <a:xfrm>
            <a:off x="357158" y="476672"/>
            <a:ext cx="2327275" cy="701675"/>
          </a:xfrm>
          <a:prstGeom prst="rect">
            <a:avLst/>
          </a:prstGeom>
          <a:noFill/>
          <a:ln w="9525">
            <a:noFill/>
            <a:miter lim="800000"/>
            <a:headEnd/>
            <a:tailEnd/>
          </a:ln>
        </p:spPr>
        <p:txBody>
          <a:bodyPr>
            <a:spAutoFit/>
          </a:bodyPr>
          <a:lstStyle/>
          <a:p>
            <a:pPr algn="ctr"/>
            <a:r>
              <a:rPr lang="fr-FR" sz="2200" b="1" dirty="0" err="1" smtClean="0">
                <a:solidFill>
                  <a:srgbClr val="F8F8F8"/>
                </a:solidFill>
                <a:latin typeface="Calibri" pitchFamily="34" charset="0"/>
              </a:rPr>
              <a:t>Leatherback</a:t>
            </a:r>
            <a:endParaRPr lang="fr-FR" sz="2200" b="1" dirty="0">
              <a:solidFill>
                <a:srgbClr val="F8F8F8"/>
              </a:solidFill>
              <a:latin typeface="Calibri" pitchFamily="34" charset="0"/>
            </a:endParaRPr>
          </a:p>
          <a:p>
            <a:pPr algn="ctr"/>
            <a:r>
              <a:rPr lang="fr-FR" i="1" dirty="0" err="1">
                <a:solidFill>
                  <a:srgbClr val="F8F8F8"/>
                </a:solidFill>
                <a:latin typeface="Calibri" pitchFamily="34" charset="0"/>
              </a:rPr>
              <a:t>Dermochelys</a:t>
            </a:r>
            <a:r>
              <a:rPr lang="fr-FR" i="1" dirty="0">
                <a:solidFill>
                  <a:srgbClr val="F8F8F8"/>
                </a:solidFill>
                <a:latin typeface="Calibri" pitchFamily="34" charset="0"/>
              </a:rPr>
              <a:t> </a:t>
            </a:r>
            <a:r>
              <a:rPr lang="fr-FR" i="1" dirty="0" err="1">
                <a:solidFill>
                  <a:srgbClr val="F8F8F8"/>
                </a:solidFill>
                <a:latin typeface="Calibri" pitchFamily="34" charset="0"/>
              </a:rPr>
              <a:t>coriacea</a:t>
            </a:r>
            <a:endParaRPr lang="fr-FR" i="1" dirty="0">
              <a:solidFill>
                <a:srgbClr val="F8F8F8"/>
              </a:solidFill>
              <a:latin typeface="Calibri" pitchFamily="34" charset="0"/>
            </a:endParaRPr>
          </a:p>
        </p:txBody>
      </p:sp>
      <p:sp>
        <p:nvSpPr>
          <p:cNvPr id="10" name="Rectangle 37"/>
          <p:cNvSpPr>
            <a:spLocks noChangeArrowheads="1"/>
          </p:cNvSpPr>
          <p:nvPr/>
        </p:nvSpPr>
        <p:spPr bwMode="auto">
          <a:xfrm>
            <a:off x="3268555" y="476672"/>
            <a:ext cx="2519363" cy="708025"/>
          </a:xfrm>
          <a:prstGeom prst="rect">
            <a:avLst/>
          </a:prstGeom>
          <a:noFill/>
          <a:ln w="9525">
            <a:noFill/>
            <a:miter lim="800000"/>
            <a:headEnd/>
            <a:tailEnd/>
          </a:ln>
        </p:spPr>
        <p:txBody>
          <a:bodyPr>
            <a:spAutoFit/>
          </a:bodyPr>
          <a:lstStyle/>
          <a:p>
            <a:pPr algn="ctr"/>
            <a:r>
              <a:rPr lang="fr-FR" sz="2200" b="1" dirty="0" smtClean="0">
                <a:solidFill>
                  <a:schemeClr val="bg1"/>
                </a:solidFill>
                <a:latin typeface="Calibri" pitchFamily="34" charset="0"/>
              </a:rPr>
              <a:t>Green</a:t>
            </a:r>
            <a:endParaRPr lang="fr-FR" sz="2200" b="1" dirty="0">
              <a:solidFill>
                <a:schemeClr val="bg1"/>
              </a:solidFill>
              <a:latin typeface="Calibri" pitchFamily="34" charset="0"/>
            </a:endParaRPr>
          </a:p>
          <a:p>
            <a:pPr algn="ctr"/>
            <a:r>
              <a:rPr lang="fr-FR" i="1" dirty="0" err="1">
                <a:solidFill>
                  <a:schemeClr val="bg1"/>
                </a:solidFill>
                <a:latin typeface="Calibri" pitchFamily="34" charset="0"/>
              </a:rPr>
              <a:t>Chelonia</a:t>
            </a:r>
            <a:r>
              <a:rPr lang="fr-FR" i="1" dirty="0">
                <a:solidFill>
                  <a:schemeClr val="bg1"/>
                </a:solidFill>
                <a:latin typeface="Calibri" pitchFamily="34" charset="0"/>
              </a:rPr>
              <a:t> </a:t>
            </a:r>
            <a:r>
              <a:rPr lang="fr-FR" i="1" dirty="0" err="1">
                <a:solidFill>
                  <a:schemeClr val="bg1"/>
                </a:solidFill>
                <a:latin typeface="Calibri" pitchFamily="34" charset="0"/>
              </a:rPr>
              <a:t>mydas</a:t>
            </a:r>
            <a:endParaRPr lang="fr-FR" i="1" dirty="0">
              <a:solidFill>
                <a:schemeClr val="bg1"/>
              </a:solidFill>
              <a:latin typeface="Calibri" pitchFamily="34" charset="0"/>
            </a:endParaRPr>
          </a:p>
        </p:txBody>
      </p:sp>
      <p:pic>
        <p:nvPicPr>
          <p:cNvPr id="11" name="Picture 2" descr="C:\Users\oncfs\Documents\PRTM_ME\PNA II\PNA\LES TROIS PARTIES\CNPN\VERSION mise en page ministere\2.jpg"/>
          <p:cNvPicPr>
            <a:picLocks noChangeAspect="1" noChangeArrowheads="1"/>
          </p:cNvPicPr>
          <p:nvPr/>
        </p:nvPicPr>
        <p:blipFill>
          <a:blip r:embed="rId3" cstate="print"/>
          <a:srcRect/>
          <a:stretch>
            <a:fillRect/>
          </a:stretch>
        </p:blipFill>
        <p:spPr bwMode="auto">
          <a:xfrm>
            <a:off x="71438" y="2075853"/>
            <a:ext cx="3000364" cy="2001219"/>
          </a:xfrm>
          <a:prstGeom prst="rect">
            <a:avLst/>
          </a:prstGeom>
          <a:noFill/>
        </p:spPr>
      </p:pic>
      <p:sp>
        <p:nvSpPr>
          <p:cNvPr id="12" name="Rectangle 18"/>
          <p:cNvSpPr>
            <a:spLocks noChangeArrowheads="1"/>
          </p:cNvSpPr>
          <p:nvPr/>
        </p:nvSpPr>
        <p:spPr bwMode="auto">
          <a:xfrm>
            <a:off x="6372040" y="476671"/>
            <a:ext cx="2327275" cy="701675"/>
          </a:xfrm>
          <a:prstGeom prst="rect">
            <a:avLst/>
          </a:prstGeom>
          <a:noFill/>
          <a:ln w="9525">
            <a:noFill/>
            <a:miter lim="800000"/>
            <a:headEnd/>
            <a:tailEnd/>
          </a:ln>
        </p:spPr>
        <p:txBody>
          <a:bodyPr>
            <a:spAutoFit/>
          </a:bodyPr>
          <a:lstStyle/>
          <a:p>
            <a:pPr algn="ctr"/>
            <a:r>
              <a:rPr lang="fr-FR" sz="2200" b="1" dirty="0" smtClean="0">
                <a:solidFill>
                  <a:schemeClr val="bg1"/>
                </a:solidFill>
                <a:latin typeface="Calibri" pitchFamily="34" charset="0"/>
              </a:rPr>
              <a:t>Olive </a:t>
            </a:r>
            <a:r>
              <a:rPr lang="fr-FR" sz="2200" b="1" dirty="0" err="1" smtClean="0">
                <a:solidFill>
                  <a:schemeClr val="bg1"/>
                </a:solidFill>
                <a:latin typeface="Calibri" pitchFamily="34" charset="0"/>
              </a:rPr>
              <a:t>ridley</a:t>
            </a:r>
            <a:endParaRPr lang="fr-FR" sz="2200" b="1" dirty="0">
              <a:solidFill>
                <a:schemeClr val="bg1"/>
              </a:solidFill>
              <a:latin typeface="Calibri" pitchFamily="34" charset="0"/>
            </a:endParaRPr>
          </a:p>
          <a:p>
            <a:pPr algn="ctr"/>
            <a:r>
              <a:rPr lang="fr-FR" i="1" dirty="0" err="1" smtClean="0">
                <a:solidFill>
                  <a:schemeClr val="bg1"/>
                </a:solidFill>
                <a:latin typeface="Calibri" pitchFamily="34" charset="0"/>
              </a:rPr>
              <a:t>Lepidochelys</a:t>
            </a:r>
            <a:r>
              <a:rPr lang="fr-FR" i="1" dirty="0" smtClean="0">
                <a:solidFill>
                  <a:schemeClr val="bg1"/>
                </a:solidFill>
                <a:latin typeface="Calibri" pitchFamily="34" charset="0"/>
              </a:rPr>
              <a:t> </a:t>
            </a:r>
            <a:r>
              <a:rPr lang="fr-FR" i="1" dirty="0" err="1" smtClean="0">
                <a:solidFill>
                  <a:schemeClr val="bg1"/>
                </a:solidFill>
                <a:latin typeface="Calibri" pitchFamily="34" charset="0"/>
              </a:rPr>
              <a:t>olivacea</a:t>
            </a:r>
            <a:endParaRPr lang="fr-FR" i="1" dirty="0">
              <a:solidFill>
                <a:schemeClr val="bg1"/>
              </a:solidFill>
              <a:latin typeface="Calibri" pitchFamily="34" charset="0"/>
            </a:endParaRPr>
          </a:p>
        </p:txBody>
      </p:sp>
      <p:pic>
        <p:nvPicPr>
          <p:cNvPr id="13" name="Picture 5" descr="C:\Users\oncfs\Documents\PRTM_ME\PNA II\PNA\LES TROIS PARTIES\CNPN\VERSION mise en page ministere\LO_AB.jpg"/>
          <p:cNvPicPr>
            <a:picLocks noChangeAspect="1" noChangeArrowheads="1"/>
          </p:cNvPicPr>
          <p:nvPr/>
        </p:nvPicPr>
        <p:blipFill>
          <a:blip r:embed="rId4" cstate="print"/>
          <a:srcRect/>
          <a:stretch>
            <a:fillRect/>
          </a:stretch>
        </p:blipFill>
        <p:spPr bwMode="auto">
          <a:xfrm>
            <a:off x="6031470" y="2064093"/>
            <a:ext cx="3000396" cy="2000764"/>
          </a:xfrm>
          <a:prstGeom prst="rect">
            <a:avLst/>
          </a:prstGeom>
          <a:noFill/>
        </p:spPr>
      </p:pic>
      <p:pic>
        <p:nvPicPr>
          <p:cNvPr id="14" name="Picture 6" descr="C:\Users\oncfs\Documents\PRTM_ME\PNA II\GT PNA II\COMMUNICATIONS\4. SITE INTERNET\PHOTOS\Photos Rachel\09.jpg"/>
          <p:cNvPicPr>
            <a:picLocks noChangeAspect="1" noChangeArrowheads="1"/>
          </p:cNvPicPr>
          <p:nvPr/>
        </p:nvPicPr>
        <p:blipFill>
          <a:blip r:embed="rId5" cstate="print"/>
          <a:srcRect/>
          <a:stretch>
            <a:fillRect/>
          </a:stretch>
        </p:blipFill>
        <p:spPr bwMode="auto">
          <a:xfrm>
            <a:off x="3245536" y="2075317"/>
            <a:ext cx="2667018" cy="2000264"/>
          </a:xfrm>
          <a:prstGeom prst="rect">
            <a:avLst/>
          </a:prstGeom>
          <a:noFill/>
        </p:spPr>
      </p:pic>
      <p:sp>
        <p:nvSpPr>
          <p:cNvPr id="18" name="Flèche vers le bas 17"/>
          <p:cNvSpPr/>
          <p:nvPr/>
        </p:nvSpPr>
        <p:spPr>
          <a:xfrm>
            <a:off x="1413071" y="4173557"/>
            <a:ext cx="215447" cy="623595"/>
          </a:xfrm>
          <a:prstGeom prst="downArrow">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Rectangle 18"/>
          <p:cNvSpPr>
            <a:spLocks noChangeArrowheads="1"/>
          </p:cNvSpPr>
          <p:nvPr/>
        </p:nvSpPr>
        <p:spPr bwMode="auto">
          <a:xfrm>
            <a:off x="71438" y="4798313"/>
            <a:ext cx="8981175" cy="430887"/>
          </a:xfrm>
          <a:prstGeom prst="rect">
            <a:avLst/>
          </a:prstGeom>
          <a:solidFill>
            <a:schemeClr val="tx1"/>
          </a:solidFill>
          <a:ln w="9525">
            <a:solidFill>
              <a:schemeClr val="bg1"/>
            </a:solidFill>
            <a:miter lim="800000"/>
            <a:headEnd/>
            <a:tailEnd/>
          </a:ln>
        </p:spPr>
        <p:txBody>
          <a:bodyPr wrap="square">
            <a:spAutoFit/>
          </a:bodyPr>
          <a:lstStyle/>
          <a:p>
            <a:pPr algn="ctr"/>
            <a:r>
              <a:rPr lang="fr-FR" sz="2200" b="1" dirty="0" err="1" smtClean="0">
                <a:solidFill>
                  <a:srgbClr val="F8F8F8"/>
                </a:solidFill>
                <a:latin typeface="Calibri" pitchFamily="34" charset="0"/>
              </a:rPr>
              <a:t>Nesting</a:t>
            </a:r>
            <a:endParaRPr lang="fr-FR" i="1" dirty="0">
              <a:solidFill>
                <a:srgbClr val="F8F8F8"/>
              </a:solidFill>
              <a:latin typeface="Calibri" pitchFamily="34" charset="0"/>
            </a:endParaRPr>
          </a:p>
        </p:txBody>
      </p:sp>
      <p:sp>
        <p:nvSpPr>
          <p:cNvPr id="26" name="Flèche vers le bas 25"/>
          <p:cNvSpPr/>
          <p:nvPr/>
        </p:nvSpPr>
        <p:spPr>
          <a:xfrm>
            <a:off x="4067944" y="4135937"/>
            <a:ext cx="215447" cy="623595"/>
          </a:xfrm>
          <a:prstGeom prst="downArrow">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Flèche vers le bas 26"/>
          <p:cNvSpPr/>
          <p:nvPr/>
        </p:nvSpPr>
        <p:spPr>
          <a:xfrm>
            <a:off x="7631361" y="4151781"/>
            <a:ext cx="215447" cy="623595"/>
          </a:xfrm>
          <a:prstGeom prst="downArrow">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 name="Rectangle 18"/>
          <p:cNvSpPr>
            <a:spLocks noChangeArrowheads="1"/>
          </p:cNvSpPr>
          <p:nvPr/>
        </p:nvSpPr>
        <p:spPr bwMode="auto">
          <a:xfrm>
            <a:off x="2555776" y="5611887"/>
            <a:ext cx="3888432" cy="430887"/>
          </a:xfrm>
          <a:prstGeom prst="rect">
            <a:avLst/>
          </a:prstGeom>
          <a:noFill/>
          <a:ln w="9525">
            <a:solidFill>
              <a:schemeClr val="bg1"/>
            </a:solidFill>
            <a:miter lim="800000"/>
            <a:headEnd/>
            <a:tailEnd/>
          </a:ln>
        </p:spPr>
        <p:txBody>
          <a:bodyPr wrap="square">
            <a:spAutoFit/>
          </a:bodyPr>
          <a:lstStyle/>
          <a:p>
            <a:pPr algn="just"/>
            <a:r>
              <a:rPr lang="fr-FR" sz="2200" b="1" dirty="0" err="1" smtClean="0">
                <a:solidFill>
                  <a:srgbClr val="F8F8F8"/>
                </a:solidFill>
                <a:latin typeface="Calibri" pitchFamily="34" charset="0"/>
              </a:rPr>
              <a:t>Juvenile</a:t>
            </a:r>
            <a:r>
              <a:rPr lang="fr-FR" sz="2200" b="1" dirty="0" smtClean="0">
                <a:solidFill>
                  <a:srgbClr val="F8F8F8"/>
                </a:solidFill>
                <a:latin typeface="Calibri" pitchFamily="34" charset="0"/>
              </a:rPr>
              <a:t> </a:t>
            </a:r>
            <a:r>
              <a:rPr lang="fr-FR" sz="2200" b="1" dirty="0" err="1" smtClean="0">
                <a:solidFill>
                  <a:srgbClr val="F8F8F8"/>
                </a:solidFill>
                <a:latin typeface="Calibri" pitchFamily="34" charset="0"/>
              </a:rPr>
              <a:t>development</a:t>
            </a:r>
            <a:r>
              <a:rPr lang="fr-FR" sz="2200" b="1" dirty="0" smtClean="0">
                <a:solidFill>
                  <a:srgbClr val="F8F8F8"/>
                </a:solidFill>
                <a:latin typeface="Calibri" pitchFamily="34" charset="0"/>
              </a:rPr>
              <a:t> for a few</a:t>
            </a:r>
            <a:endParaRPr lang="fr-FR" i="1" dirty="0">
              <a:solidFill>
                <a:srgbClr val="F8F8F8"/>
              </a:solidFill>
              <a:latin typeface="Calibri" pitchFamily="34" charset="0"/>
            </a:endParaRPr>
          </a:p>
        </p:txBody>
      </p:sp>
      <p:grpSp>
        <p:nvGrpSpPr>
          <p:cNvPr id="21" name="Groupe 20"/>
          <p:cNvGrpSpPr/>
          <p:nvPr/>
        </p:nvGrpSpPr>
        <p:grpSpPr>
          <a:xfrm>
            <a:off x="7236296" y="6021288"/>
            <a:ext cx="1816317" cy="585537"/>
            <a:chOff x="6084168" y="5443091"/>
            <a:chExt cx="2248365" cy="729553"/>
          </a:xfrm>
        </p:grpSpPr>
        <p:pic>
          <p:nvPicPr>
            <p:cNvPr id="23" name="Image 18" descr="logo-pna_2014-2023-v3_m.png"/>
            <p:cNvPicPr>
              <a:picLocks noChangeAspect="1"/>
            </p:cNvPicPr>
            <p:nvPr/>
          </p:nvPicPr>
          <p:blipFill>
            <a:blip r:embed="rId6" cstate="print">
              <a:extLst>
                <a:ext uri="{28A0092B-C50C-407E-A947-70E740481C1C}">
                  <a14:useLocalDpi xmlns:a14="http://schemas.microsoft.com/office/drawing/2010/main"/>
                </a:ext>
              </a:extLst>
            </a:blip>
            <a:srcRect/>
            <a:stretch>
              <a:fillRect/>
            </a:stretch>
          </p:blipFill>
          <p:spPr bwMode="auto">
            <a:xfrm>
              <a:off x="6084168" y="5445224"/>
              <a:ext cx="727420" cy="727420"/>
            </a:xfrm>
            <a:prstGeom prst="rect">
              <a:avLst/>
            </a:prstGeom>
            <a:noFill/>
            <a:ln w="9525">
              <a:noFill/>
              <a:miter lim="800000"/>
              <a:headEnd/>
              <a:tailEnd/>
            </a:ln>
          </p:spPr>
        </p:pic>
        <p:pic>
          <p:nvPicPr>
            <p:cNvPr id="25" name="Image 24"/>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948263" y="5445224"/>
              <a:ext cx="675753" cy="727420"/>
            </a:xfrm>
            <a:prstGeom prst="rect">
              <a:avLst/>
            </a:prstGeom>
          </p:spPr>
        </p:pic>
        <p:pic>
          <p:nvPicPr>
            <p:cNvPr id="30" name="Image 29"/>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7760691" y="5443091"/>
              <a:ext cx="571842" cy="729553"/>
            </a:xfrm>
            <a:prstGeom prst="rect">
              <a:avLst/>
            </a:prstGeom>
          </p:spPr>
        </p:pic>
      </p:grpSp>
      <p:sp>
        <p:nvSpPr>
          <p:cNvPr id="31" name="Rectangle 18"/>
          <p:cNvSpPr>
            <a:spLocks noChangeArrowheads="1"/>
          </p:cNvSpPr>
          <p:nvPr/>
        </p:nvSpPr>
        <p:spPr bwMode="auto">
          <a:xfrm>
            <a:off x="71438" y="1184697"/>
            <a:ext cx="3000364" cy="646331"/>
          </a:xfrm>
          <a:prstGeom prst="rect">
            <a:avLst/>
          </a:prstGeom>
          <a:noFill/>
          <a:ln w="9525">
            <a:noFill/>
            <a:miter lim="800000"/>
            <a:headEnd/>
            <a:tailEnd/>
          </a:ln>
        </p:spPr>
        <p:txBody>
          <a:bodyPr wrap="square">
            <a:spAutoFit/>
          </a:bodyPr>
          <a:lstStyle/>
          <a:p>
            <a:r>
              <a:rPr lang="fr-FR" sz="1200" i="1" dirty="0" smtClean="0">
                <a:solidFill>
                  <a:srgbClr val="F8F8F8"/>
                </a:solidFill>
                <a:latin typeface="Calibri" pitchFamily="34" charset="0"/>
              </a:rPr>
              <a:t>IUCN :         World (2013)     </a:t>
            </a:r>
            <a:r>
              <a:rPr lang="fr-FR" sz="1200" b="1" i="1" dirty="0" smtClean="0">
                <a:solidFill>
                  <a:srgbClr val="F8F8F8"/>
                </a:solidFill>
                <a:latin typeface="Calibri" pitchFamily="34" charset="0"/>
              </a:rPr>
              <a:t>Fr. </a:t>
            </a:r>
            <a:r>
              <a:rPr lang="fr-FR" sz="1200" b="1" i="1" dirty="0" err="1" smtClean="0">
                <a:solidFill>
                  <a:srgbClr val="F8F8F8"/>
                </a:solidFill>
                <a:latin typeface="Calibri" pitchFamily="34" charset="0"/>
              </a:rPr>
              <a:t>Guiana</a:t>
            </a:r>
            <a:r>
              <a:rPr lang="fr-FR" sz="1200" b="1" i="1" dirty="0" smtClean="0">
                <a:solidFill>
                  <a:srgbClr val="F8F8F8"/>
                </a:solidFill>
                <a:latin typeface="Calibri" pitchFamily="34" charset="0"/>
              </a:rPr>
              <a:t> (2017)</a:t>
            </a:r>
          </a:p>
          <a:p>
            <a:r>
              <a:rPr lang="fr-FR" sz="1200" i="1" dirty="0" smtClean="0">
                <a:solidFill>
                  <a:srgbClr val="F8F8F8"/>
                </a:solidFill>
                <a:latin typeface="Calibri" pitchFamily="34" charset="0"/>
              </a:rPr>
              <a:t>		</a:t>
            </a:r>
          </a:p>
          <a:p>
            <a:r>
              <a:rPr lang="fr-FR" sz="1200" i="1" dirty="0" smtClean="0">
                <a:solidFill>
                  <a:srgbClr val="F8F8F8"/>
                </a:solidFill>
                <a:latin typeface="Calibri" pitchFamily="34" charset="0"/>
              </a:rPr>
              <a:t>                                                     </a:t>
            </a:r>
            <a:r>
              <a:rPr lang="fr-FR" sz="1200" i="1" dirty="0" smtClean="0">
                <a:solidFill>
                  <a:srgbClr val="FFEE01"/>
                </a:solidFill>
                <a:latin typeface="Calibri" pitchFamily="34" charset="0"/>
              </a:rPr>
              <a:t>West       </a:t>
            </a:r>
            <a:r>
              <a:rPr lang="fr-FR" sz="1200" i="1" dirty="0" smtClean="0">
                <a:solidFill>
                  <a:srgbClr val="FF00DD"/>
                </a:solidFill>
                <a:latin typeface="Calibri" pitchFamily="34" charset="0"/>
              </a:rPr>
              <a:t>East</a:t>
            </a:r>
            <a:endParaRPr lang="fr-FR" sz="1200" i="1" dirty="0">
              <a:solidFill>
                <a:srgbClr val="FF00DD"/>
              </a:solidFill>
              <a:latin typeface="Calibri" pitchFamily="34" charset="0"/>
            </a:endParaRPr>
          </a:p>
        </p:txBody>
      </p:sp>
      <p:pic>
        <p:nvPicPr>
          <p:cNvPr id="32" name="Picture 2" descr="Liste Rouge UICN Catégories"/>
          <p:cNvPicPr>
            <a:picLocks noChangeAspect="1" noChangeArrowheads="1"/>
          </p:cNvPicPr>
          <p:nvPr/>
        </p:nvPicPr>
        <p:blipFill rotWithShape="1">
          <a:blip r:embed="rId9" cstate="print">
            <a:extLst>
              <a:ext uri="{28A0092B-C50C-407E-A947-70E740481C1C}">
                <a14:useLocalDpi xmlns:a14="http://schemas.microsoft.com/office/drawing/2010/main"/>
              </a:ext>
            </a:extLst>
          </a:blip>
          <a:srcRect/>
          <a:stretch/>
        </p:blipFill>
        <p:spPr bwMode="auto">
          <a:xfrm>
            <a:off x="1149886" y="1484784"/>
            <a:ext cx="342176" cy="3421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33" name="Picture 2" descr="Liste Rouge UICN Catégories"/>
          <p:cNvPicPr>
            <a:picLocks noChangeAspect="1" noChangeArrowheads="1"/>
          </p:cNvPicPr>
          <p:nvPr/>
        </p:nvPicPr>
        <p:blipFill rotWithShape="1">
          <a:blip r:embed="rId10" cstate="print">
            <a:extLst>
              <a:ext uri="{28A0092B-C50C-407E-A947-70E740481C1C}">
                <a14:useLocalDpi xmlns:a14="http://schemas.microsoft.com/office/drawing/2010/main"/>
              </a:ext>
            </a:extLst>
          </a:blip>
          <a:srcRect/>
          <a:stretch/>
        </p:blipFill>
        <p:spPr bwMode="auto">
          <a:xfrm>
            <a:off x="2273162" y="1418193"/>
            <a:ext cx="210606" cy="21060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34" name="Picture 2" descr="Liste Rouge UICN Catégories"/>
          <p:cNvPicPr>
            <a:picLocks noChangeAspect="1" noChangeArrowheads="1"/>
          </p:cNvPicPr>
          <p:nvPr/>
        </p:nvPicPr>
        <p:blipFill rotWithShape="1">
          <a:blip r:embed="rId11" cstate="print">
            <a:extLst>
              <a:ext uri="{28A0092B-C50C-407E-A947-70E740481C1C}">
                <a14:useLocalDpi xmlns:a14="http://schemas.microsoft.com/office/drawing/2010/main"/>
              </a:ext>
            </a:extLst>
          </a:blip>
          <a:srcRect/>
          <a:stretch/>
        </p:blipFill>
        <p:spPr bwMode="auto">
          <a:xfrm>
            <a:off x="2046033" y="1772951"/>
            <a:ext cx="210607" cy="21060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35" name="Picture 2" descr="Liste Rouge UICN Catégories"/>
          <p:cNvPicPr>
            <a:picLocks noChangeAspect="1" noChangeArrowheads="1"/>
          </p:cNvPicPr>
          <p:nvPr/>
        </p:nvPicPr>
        <p:blipFill rotWithShape="1">
          <a:blip r:embed="rId12" cstate="print">
            <a:extLst>
              <a:ext uri="{28A0092B-C50C-407E-A947-70E740481C1C}">
                <a14:useLocalDpi xmlns:a14="http://schemas.microsoft.com/office/drawing/2010/main"/>
              </a:ext>
            </a:extLst>
          </a:blip>
          <a:srcRect/>
          <a:stretch/>
        </p:blipFill>
        <p:spPr bwMode="auto">
          <a:xfrm>
            <a:off x="2561193" y="1772951"/>
            <a:ext cx="210607" cy="21060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36" name="Rectangle 18"/>
          <p:cNvSpPr>
            <a:spLocks noChangeArrowheads="1"/>
          </p:cNvSpPr>
          <p:nvPr/>
        </p:nvSpPr>
        <p:spPr bwMode="auto">
          <a:xfrm>
            <a:off x="3245536" y="1180630"/>
            <a:ext cx="2667018" cy="276999"/>
          </a:xfrm>
          <a:prstGeom prst="rect">
            <a:avLst/>
          </a:prstGeom>
          <a:noFill/>
          <a:ln w="9525">
            <a:noFill/>
            <a:miter lim="800000"/>
            <a:headEnd/>
            <a:tailEnd/>
          </a:ln>
        </p:spPr>
        <p:txBody>
          <a:bodyPr wrap="square">
            <a:spAutoFit/>
          </a:bodyPr>
          <a:lstStyle/>
          <a:p>
            <a:r>
              <a:rPr lang="fr-FR" sz="1200" i="1" dirty="0" smtClean="0">
                <a:solidFill>
                  <a:srgbClr val="F8F8F8"/>
                </a:solidFill>
                <a:latin typeface="Calibri" pitchFamily="34" charset="0"/>
              </a:rPr>
              <a:t>IUCN :    World (2004)        </a:t>
            </a:r>
            <a:r>
              <a:rPr lang="fr-FR" sz="1200" b="1" i="1" dirty="0" smtClean="0">
                <a:solidFill>
                  <a:srgbClr val="F8F8F8"/>
                </a:solidFill>
                <a:latin typeface="Calibri" pitchFamily="34" charset="0"/>
              </a:rPr>
              <a:t>FG (2017)</a:t>
            </a:r>
          </a:p>
        </p:txBody>
      </p:sp>
      <p:pic>
        <p:nvPicPr>
          <p:cNvPr id="37" name="Picture 2" descr="Liste Rouge UICN Catégories"/>
          <p:cNvPicPr>
            <a:picLocks noChangeAspect="1" noChangeArrowheads="1"/>
          </p:cNvPicPr>
          <p:nvPr/>
        </p:nvPicPr>
        <p:blipFill rotWithShape="1">
          <a:blip r:embed="rId9" cstate="print">
            <a:extLst>
              <a:ext uri="{28A0092B-C50C-407E-A947-70E740481C1C}">
                <a14:useLocalDpi xmlns:a14="http://schemas.microsoft.com/office/drawing/2010/main"/>
              </a:ext>
            </a:extLst>
          </a:blip>
          <a:srcRect/>
          <a:stretch/>
        </p:blipFill>
        <p:spPr bwMode="auto">
          <a:xfrm>
            <a:off x="5165928" y="1485284"/>
            <a:ext cx="342176" cy="3421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38" name="Picture 2" descr="Liste Rouge UICN Catégories"/>
          <p:cNvPicPr>
            <a:picLocks noChangeAspect="1" noChangeArrowheads="1"/>
          </p:cNvPicPr>
          <p:nvPr/>
        </p:nvPicPr>
        <p:blipFill rotWithShape="1">
          <a:blip r:embed="rId13" cstate="print">
            <a:extLst>
              <a:ext uri="{28A0092B-C50C-407E-A947-70E740481C1C}">
                <a14:useLocalDpi xmlns:a14="http://schemas.microsoft.com/office/drawing/2010/main"/>
              </a:ext>
            </a:extLst>
          </a:blip>
          <a:srcRect/>
          <a:stretch/>
        </p:blipFill>
        <p:spPr bwMode="auto">
          <a:xfrm>
            <a:off x="4150250" y="1481020"/>
            <a:ext cx="342176" cy="34217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39" name="Rectangle 18"/>
          <p:cNvSpPr>
            <a:spLocks noChangeArrowheads="1"/>
          </p:cNvSpPr>
          <p:nvPr/>
        </p:nvSpPr>
        <p:spPr bwMode="auto">
          <a:xfrm>
            <a:off x="6031470" y="1176277"/>
            <a:ext cx="3000396" cy="276999"/>
          </a:xfrm>
          <a:prstGeom prst="rect">
            <a:avLst/>
          </a:prstGeom>
          <a:noFill/>
          <a:ln w="9525">
            <a:noFill/>
            <a:miter lim="800000"/>
            <a:headEnd/>
            <a:tailEnd/>
          </a:ln>
        </p:spPr>
        <p:txBody>
          <a:bodyPr wrap="square">
            <a:spAutoFit/>
          </a:bodyPr>
          <a:lstStyle/>
          <a:p>
            <a:r>
              <a:rPr lang="fr-FR" sz="1200" i="1" dirty="0" smtClean="0">
                <a:solidFill>
                  <a:srgbClr val="F8F8F8"/>
                </a:solidFill>
                <a:latin typeface="Calibri" pitchFamily="34" charset="0"/>
              </a:rPr>
              <a:t>IUCN :    World (2008)    </a:t>
            </a:r>
            <a:r>
              <a:rPr lang="fr-FR" sz="1200" b="1" i="1" dirty="0" smtClean="0">
                <a:solidFill>
                  <a:srgbClr val="F8F8F8"/>
                </a:solidFill>
                <a:latin typeface="Calibri" pitchFamily="34" charset="0"/>
              </a:rPr>
              <a:t>Fr. </a:t>
            </a:r>
            <a:r>
              <a:rPr lang="fr-FR" sz="1200" b="1" i="1" dirty="0" err="1" smtClean="0">
                <a:solidFill>
                  <a:srgbClr val="F8F8F8"/>
                </a:solidFill>
                <a:latin typeface="Calibri" pitchFamily="34" charset="0"/>
              </a:rPr>
              <a:t>Guiana</a:t>
            </a:r>
            <a:r>
              <a:rPr lang="fr-FR" sz="1200" b="1" i="1" dirty="0" smtClean="0">
                <a:solidFill>
                  <a:srgbClr val="F8F8F8"/>
                </a:solidFill>
                <a:latin typeface="Calibri" pitchFamily="34" charset="0"/>
              </a:rPr>
              <a:t> (2017)</a:t>
            </a:r>
          </a:p>
        </p:txBody>
      </p:sp>
      <p:pic>
        <p:nvPicPr>
          <p:cNvPr id="40" name="Picture 2" descr="Liste Rouge UICN Catégories"/>
          <p:cNvPicPr>
            <a:picLocks noChangeAspect="1" noChangeArrowheads="1"/>
          </p:cNvPicPr>
          <p:nvPr/>
        </p:nvPicPr>
        <p:blipFill rotWithShape="1">
          <a:blip r:embed="rId9" cstate="print">
            <a:extLst>
              <a:ext uri="{28A0092B-C50C-407E-A947-70E740481C1C}">
                <a14:useLocalDpi xmlns:a14="http://schemas.microsoft.com/office/drawing/2010/main"/>
              </a:ext>
            </a:extLst>
          </a:blip>
          <a:srcRect/>
          <a:stretch/>
        </p:blipFill>
        <p:spPr bwMode="auto">
          <a:xfrm>
            <a:off x="6894120" y="1481019"/>
            <a:ext cx="342176" cy="3421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41" name="Picture 2" descr="Liste Rouge UICN Catégories"/>
          <p:cNvPicPr>
            <a:picLocks noChangeAspect="1" noChangeArrowheads="1"/>
          </p:cNvPicPr>
          <p:nvPr/>
        </p:nvPicPr>
        <p:blipFill rotWithShape="1">
          <a:blip r:embed="rId14" cstate="print">
            <a:extLst>
              <a:ext uri="{28A0092B-C50C-407E-A947-70E740481C1C}">
                <a14:useLocalDpi xmlns:a14="http://schemas.microsoft.com/office/drawing/2010/main"/>
              </a:ext>
            </a:extLst>
          </a:blip>
          <a:srcRect/>
          <a:stretch/>
        </p:blipFill>
        <p:spPr bwMode="auto">
          <a:xfrm>
            <a:off x="7882830" y="1484784"/>
            <a:ext cx="347725" cy="34772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2" name="Rectangle 1"/>
          <p:cNvSpPr/>
          <p:nvPr/>
        </p:nvSpPr>
        <p:spPr>
          <a:xfrm>
            <a:off x="71438" y="1176276"/>
            <a:ext cx="3000364" cy="830217"/>
          </a:xfrm>
          <a:prstGeom prst="rect">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2" name="Rectangle 41"/>
          <p:cNvSpPr/>
          <p:nvPr/>
        </p:nvSpPr>
        <p:spPr>
          <a:xfrm>
            <a:off x="3231286" y="1176275"/>
            <a:ext cx="2681268" cy="830217"/>
          </a:xfrm>
          <a:prstGeom prst="rect">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 name="Rectangle 43"/>
          <p:cNvSpPr/>
          <p:nvPr/>
        </p:nvSpPr>
        <p:spPr>
          <a:xfrm>
            <a:off x="6031470" y="1176275"/>
            <a:ext cx="3000396" cy="830217"/>
          </a:xfrm>
          <a:prstGeom prst="rect">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880427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18" grpId="0" animBg="1"/>
      <p:bldP spid="24" grpId="0" animBg="1"/>
      <p:bldP spid="26" grpId="0" animBg="1"/>
      <p:bldP spid="27" grpId="0" animBg="1"/>
      <p:bldP spid="2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2" name="Picture 5"/>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 y="6715148"/>
            <a:ext cx="9144000" cy="142876"/>
          </a:xfrm>
          <a:prstGeom prst="rect">
            <a:avLst/>
          </a:prstGeom>
          <a:noFill/>
          <a:ln w="9525">
            <a:noFill/>
            <a:miter lim="800000"/>
            <a:headEnd/>
            <a:tailEnd/>
          </a:ln>
          <a:effectLst/>
        </p:spPr>
      </p:pic>
      <p:sp>
        <p:nvSpPr>
          <p:cNvPr id="43" name="ZoneTexte 42"/>
          <p:cNvSpPr txBox="1"/>
          <p:nvPr/>
        </p:nvSpPr>
        <p:spPr>
          <a:xfrm>
            <a:off x="1" y="0"/>
            <a:ext cx="9143999" cy="400110"/>
          </a:xfrm>
          <a:prstGeom prst="rect">
            <a:avLst/>
          </a:prstGeom>
          <a:solidFill>
            <a:srgbClr val="00615B"/>
          </a:solidFill>
        </p:spPr>
        <p:txBody>
          <a:bodyPr wrap="square" rtlCol="0">
            <a:spAutoFit/>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fr-FR" sz="2000" b="1" i="0" u="none" strike="noStrike" kern="1200" cap="none" spc="0" normalizeH="0" baseline="0" noProof="0" dirty="0" smtClean="0">
                <a:ln>
                  <a:noFill/>
                </a:ln>
                <a:solidFill>
                  <a:prstClr val="white"/>
                </a:solidFill>
                <a:effectLst/>
                <a:uLnTx/>
                <a:uFillTx/>
                <a:latin typeface="Arial" charset="0"/>
                <a:ea typeface="+mn-ea"/>
                <a:cs typeface="Arial" charset="0"/>
              </a:rPr>
              <a:t>2. </a:t>
            </a:r>
            <a:r>
              <a:rPr lang="fr-FR" sz="2000" b="1" dirty="0" smtClean="0">
                <a:solidFill>
                  <a:prstClr val="white"/>
                </a:solidFill>
              </a:rPr>
              <a:t>Location</a:t>
            </a:r>
            <a:r>
              <a:rPr lang="fr-FR" sz="2000" b="1" dirty="0">
                <a:solidFill>
                  <a:prstClr val="white"/>
                </a:solidFill>
              </a:rPr>
              <a:t>, habitats, populations</a:t>
            </a:r>
          </a:p>
        </p:txBody>
      </p:sp>
      <p:sp>
        <p:nvSpPr>
          <p:cNvPr id="4" name="ZoneTexte 3"/>
          <p:cNvSpPr txBox="1"/>
          <p:nvPr/>
        </p:nvSpPr>
        <p:spPr>
          <a:xfrm>
            <a:off x="1" y="6450834"/>
            <a:ext cx="9143999" cy="2616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1100" b="0" i="0" u="none" strike="noStrike" kern="1200" cap="none" spc="0" normalizeH="0" baseline="0" noProof="0" dirty="0" smtClean="0">
                <a:ln>
                  <a:noFill/>
                </a:ln>
                <a:solidFill>
                  <a:prstClr val="white"/>
                </a:solidFill>
                <a:effectLst/>
                <a:uLnTx/>
                <a:uFillTx/>
                <a:latin typeface="Arial" charset="0"/>
                <a:ea typeface="+mn-ea"/>
                <a:cs typeface="Arial" charset="0"/>
              </a:rPr>
              <a:t>Bilans régionaux : GUYANE. Colloque GTMF. 12 novembre</a:t>
            </a:r>
            <a:r>
              <a:rPr kumimoji="0" lang="fr-FR" sz="1100" b="0" i="0" u="none" strike="noStrike" kern="1200" cap="none" spc="0" normalizeH="0" baseline="0" noProof="0" dirty="0">
                <a:ln>
                  <a:noFill/>
                </a:ln>
                <a:solidFill>
                  <a:prstClr val="white"/>
                </a:solidFill>
                <a:effectLst/>
                <a:uLnTx/>
                <a:uFillTx/>
                <a:latin typeface="Arial" charset="0"/>
                <a:ea typeface="+mn-ea"/>
                <a:cs typeface="Arial" charset="0"/>
              </a:rPr>
              <a:t> </a:t>
            </a:r>
            <a:r>
              <a:rPr kumimoji="0" lang="fr-FR" sz="1100" b="0" i="0" u="none" strike="noStrike" kern="1200" cap="none" spc="0" normalizeH="0" baseline="0" noProof="0" dirty="0" smtClean="0">
                <a:ln>
                  <a:noFill/>
                </a:ln>
                <a:solidFill>
                  <a:prstClr val="white"/>
                </a:solidFill>
                <a:effectLst/>
                <a:uLnTx/>
                <a:uFillTx/>
                <a:latin typeface="Arial" charset="0"/>
                <a:ea typeface="+mn-ea"/>
                <a:cs typeface="Arial" charset="0"/>
              </a:rPr>
              <a:t>2018.</a:t>
            </a:r>
            <a:endParaRPr kumimoji="0" lang="fr-FR" sz="1100" b="0" i="0" u="none" strike="noStrike" kern="1200" cap="none" spc="0" normalizeH="0" baseline="0" noProof="0" dirty="0">
              <a:ln>
                <a:noFill/>
              </a:ln>
              <a:solidFill>
                <a:prstClr val="white"/>
              </a:solidFill>
              <a:effectLst/>
              <a:uLnTx/>
              <a:uFillTx/>
              <a:latin typeface="Arial" charset="0"/>
              <a:ea typeface="+mn-ea"/>
              <a:cs typeface="Arial" charset="0"/>
            </a:endParaRPr>
          </a:p>
        </p:txBody>
      </p:sp>
      <p:pic>
        <p:nvPicPr>
          <p:cNvPr id="2" name="Image 1"/>
          <p:cNvPicPr>
            <a:picLocks noChangeAspect="1"/>
          </p:cNvPicPr>
          <p:nvPr/>
        </p:nvPicPr>
        <p:blipFill rotWithShape="1">
          <a:blip r:embed="rId4" cstate="print">
            <a:extLst>
              <a:ext uri="{28A0092B-C50C-407E-A947-70E740481C1C}">
                <a14:useLocalDpi xmlns:a14="http://schemas.microsoft.com/office/drawing/2010/main" val="0"/>
              </a:ext>
            </a:extLst>
          </a:blip>
          <a:srcRect l="1176" t="2089" r="388"/>
          <a:stretch/>
        </p:blipFill>
        <p:spPr>
          <a:xfrm>
            <a:off x="0" y="386051"/>
            <a:ext cx="9144000" cy="6327745"/>
          </a:xfrm>
          <a:prstGeom prst="rect">
            <a:avLst/>
          </a:prstGeom>
        </p:spPr>
      </p:pic>
    </p:spTree>
    <p:extLst>
      <p:ext uri="{BB962C8B-B14F-4D97-AF65-F5344CB8AC3E}">
        <p14:creationId xmlns:p14="http://schemas.microsoft.com/office/powerpoint/2010/main" val="234516611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5"/>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 y="6715148"/>
            <a:ext cx="9144000" cy="142876"/>
          </a:xfrm>
          <a:prstGeom prst="rect">
            <a:avLst/>
          </a:prstGeom>
          <a:noFill/>
          <a:ln w="9525">
            <a:noFill/>
            <a:miter lim="800000"/>
            <a:headEnd/>
            <a:tailEnd/>
          </a:ln>
          <a:effectLst/>
        </p:spPr>
      </p:pic>
      <p:sp>
        <p:nvSpPr>
          <p:cNvPr id="43" name="ZoneTexte 42"/>
          <p:cNvSpPr txBox="1"/>
          <p:nvPr/>
        </p:nvSpPr>
        <p:spPr>
          <a:xfrm>
            <a:off x="1" y="0"/>
            <a:ext cx="9143999" cy="400110"/>
          </a:xfrm>
          <a:prstGeom prst="rect">
            <a:avLst/>
          </a:prstGeom>
          <a:solidFill>
            <a:srgbClr val="00615B"/>
          </a:solidFill>
        </p:spPr>
        <p:txBody>
          <a:bodyPr wrap="square" rtlCol="0">
            <a:spAutoFit/>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fr-FR" sz="2000" b="1" i="0" u="none" strike="noStrike" kern="1200" cap="none" spc="0" normalizeH="0" baseline="0" noProof="0" dirty="0" smtClean="0">
                <a:ln>
                  <a:noFill/>
                </a:ln>
                <a:solidFill>
                  <a:prstClr val="white"/>
                </a:solidFill>
                <a:effectLst/>
                <a:uLnTx/>
                <a:uFillTx/>
                <a:latin typeface="Arial" charset="0"/>
                <a:ea typeface="+mn-ea"/>
                <a:cs typeface="Arial" charset="0"/>
              </a:rPr>
              <a:t>2. </a:t>
            </a:r>
            <a:r>
              <a:rPr lang="fr-FR" sz="2000" b="1" dirty="0" smtClean="0">
                <a:solidFill>
                  <a:prstClr val="white"/>
                </a:solidFill>
              </a:rPr>
              <a:t>Location</a:t>
            </a:r>
            <a:r>
              <a:rPr lang="fr-FR" sz="2000" b="1" dirty="0">
                <a:solidFill>
                  <a:prstClr val="white"/>
                </a:solidFill>
              </a:rPr>
              <a:t>, habitats, populations</a:t>
            </a:r>
          </a:p>
        </p:txBody>
      </p:sp>
      <p:sp>
        <p:nvSpPr>
          <p:cNvPr id="4" name="ZoneTexte 3"/>
          <p:cNvSpPr txBox="1"/>
          <p:nvPr/>
        </p:nvSpPr>
        <p:spPr>
          <a:xfrm>
            <a:off x="1" y="6450834"/>
            <a:ext cx="9143999" cy="2616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1100" b="0" i="0" u="none" strike="noStrike" kern="1200" cap="none" spc="0" normalizeH="0" baseline="0" noProof="0" dirty="0" smtClean="0">
                <a:ln>
                  <a:noFill/>
                </a:ln>
                <a:solidFill>
                  <a:prstClr val="white"/>
                </a:solidFill>
                <a:effectLst/>
                <a:uLnTx/>
                <a:uFillTx/>
                <a:latin typeface="Arial" charset="0"/>
                <a:ea typeface="+mn-ea"/>
                <a:cs typeface="Arial" charset="0"/>
              </a:rPr>
              <a:t>Bilans régionaux : GUYANE. Colloque GTMF. 12 novembre</a:t>
            </a:r>
            <a:r>
              <a:rPr kumimoji="0" lang="fr-FR" sz="1100" b="0" i="0" u="none" strike="noStrike" kern="1200" cap="none" spc="0" normalizeH="0" baseline="0" noProof="0" dirty="0">
                <a:ln>
                  <a:noFill/>
                </a:ln>
                <a:solidFill>
                  <a:prstClr val="white"/>
                </a:solidFill>
                <a:effectLst/>
                <a:uLnTx/>
                <a:uFillTx/>
                <a:latin typeface="Arial" charset="0"/>
                <a:ea typeface="+mn-ea"/>
                <a:cs typeface="Arial" charset="0"/>
              </a:rPr>
              <a:t> </a:t>
            </a:r>
            <a:r>
              <a:rPr kumimoji="0" lang="fr-FR" sz="1100" b="0" i="0" u="none" strike="noStrike" kern="1200" cap="none" spc="0" normalizeH="0" baseline="0" noProof="0" dirty="0" smtClean="0">
                <a:ln>
                  <a:noFill/>
                </a:ln>
                <a:solidFill>
                  <a:prstClr val="white"/>
                </a:solidFill>
                <a:effectLst/>
                <a:uLnTx/>
                <a:uFillTx/>
                <a:latin typeface="Arial" charset="0"/>
                <a:ea typeface="+mn-ea"/>
                <a:cs typeface="Arial" charset="0"/>
              </a:rPr>
              <a:t>2018.</a:t>
            </a:r>
            <a:endParaRPr kumimoji="0" lang="fr-FR" sz="1100" b="0" i="0" u="none" strike="noStrike" kern="1200" cap="none" spc="0" normalizeH="0" baseline="0" noProof="0" dirty="0">
              <a:ln>
                <a:noFill/>
              </a:ln>
              <a:solidFill>
                <a:prstClr val="white"/>
              </a:solidFill>
              <a:effectLst/>
              <a:uLnTx/>
              <a:uFillTx/>
              <a:latin typeface="Arial" charset="0"/>
              <a:ea typeface="+mn-ea"/>
              <a:cs typeface="Arial" charset="0"/>
            </a:endParaRPr>
          </a:p>
        </p:txBody>
      </p:sp>
      <p:pic>
        <p:nvPicPr>
          <p:cNvPr id="2" name="Image 1"/>
          <p:cNvPicPr>
            <a:picLocks noChangeAspect="1"/>
          </p:cNvPicPr>
          <p:nvPr/>
        </p:nvPicPr>
        <p:blipFill rotWithShape="1">
          <a:blip r:embed="rId4" cstate="print">
            <a:extLst>
              <a:ext uri="{28A0092B-C50C-407E-A947-70E740481C1C}">
                <a14:useLocalDpi xmlns:a14="http://schemas.microsoft.com/office/drawing/2010/main" val="0"/>
              </a:ext>
            </a:extLst>
          </a:blip>
          <a:srcRect l="1176" t="2089" r="388"/>
          <a:stretch/>
        </p:blipFill>
        <p:spPr>
          <a:xfrm>
            <a:off x="0" y="386051"/>
            <a:ext cx="9144000" cy="6327745"/>
          </a:xfrm>
          <a:prstGeom prst="rect">
            <a:avLst/>
          </a:prstGeom>
        </p:spPr>
      </p:pic>
      <p:sp>
        <p:nvSpPr>
          <p:cNvPr id="9" name="ZoneTexte 8"/>
          <p:cNvSpPr txBox="1"/>
          <p:nvPr/>
        </p:nvSpPr>
        <p:spPr>
          <a:xfrm>
            <a:off x="-2" y="1988840"/>
            <a:ext cx="4644009" cy="400110"/>
          </a:xfrm>
          <a:prstGeom prst="rect">
            <a:avLst/>
          </a:prstGeom>
          <a:solidFill>
            <a:schemeClr val="tx1"/>
          </a:solidFill>
        </p:spPr>
        <p:txBody>
          <a:bodyPr wrap="square" rtlCol="0">
            <a:spAutoFit/>
          </a:bodyPr>
          <a:lstStyle/>
          <a:p>
            <a:pPr marR="0" lvl="0" defTabSz="914400" rtl="0" eaLnBrk="1" fontAlgn="base" latinLnBrk="0" hangingPunct="1">
              <a:lnSpc>
                <a:spcPct val="100000"/>
              </a:lnSpc>
              <a:spcBef>
                <a:spcPct val="0"/>
              </a:spcBef>
              <a:spcAft>
                <a:spcPct val="0"/>
              </a:spcAft>
              <a:buClrTx/>
              <a:buSzTx/>
              <a:tabLst/>
              <a:defRPr/>
            </a:pPr>
            <a:r>
              <a:rPr kumimoji="0" lang="fr-FR" sz="2000" i="0" u="none" strike="noStrike" kern="1200" cap="none" spc="0" normalizeH="0" baseline="0" noProof="0" dirty="0" smtClean="0">
                <a:ln>
                  <a:noFill/>
                </a:ln>
                <a:solidFill>
                  <a:prstClr val="white"/>
                </a:solidFill>
                <a:effectLst/>
                <a:uLnTx/>
                <a:uFillTx/>
                <a:latin typeface="Arial" charset="0"/>
                <a:ea typeface="+mn-ea"/>
                <a:cs typeface="Arial" charset="0"/>
              </a:rPr>
              <a:t>Monitoring</a:t>
            </a:r>
            <a:r>
              <a:rPr kumimoji="0" lang="fr-FR" sz="2000" i="0" u="none" strike="noStrike" kern="1200" cap="none" spc="0" normalizeH="0" noProof="0" dirty="0" smtClean="0">
                <a:ln>
                  <a:noFill/>
                </a:ln>
                <a:solidFill>
                  <a:prstClr val="white"/>
                </a:solidFill>
                <a:effectLst/>
                <a:uLnTx/>
                <a:uFillTx/>
                <a:latin typeface="Arial" charset="0"/>
                <a:ea typeface="+mn-ea"/>
                <a:cs typeface="Arial" charset="0"/>
              </a:rPr>
              <a:t> </a:t>
            </a:r>
            <a:r>
              <a:rPr kumimoji="0" lang="fr-FR" sz="2000" i="0" u="none" strike="noStrike" kern="1200" cap="none" spc="0" normalizeH="0" noProof="0" dirty="0" err="1" smtClean="0">
                <a:ln>
                  <a:noFill/>
                </a:ln>
                <a:solidFill>
                  <a:prstClr val="white"/>
                </a:solidFill>
                <a:effectLst/>
                <a:uLnTx/>
                <a:uFillTx/>
                <a:latin typeface="Arial" charset="0"/>
                <a:ea typeface="+mn-ea"/>
                <a:cs typeface="Arial" charset="0"/>
              </a:rPr>
              <a:t>started</a:t>
            </a:r>
            <a:r>
              <a:rPr kumimoji="0" lang="fr-FR" sz="2000" i="0" u="none" strike="noStrike" kern="1200" cap="none" spc="0" normalizeH="0" noProof="0" dirty="0" smtClean="0">
                <a:ln>
                  <a:noFill/>
                </a:ln>
                <a:solidFill>
                  <a:prstClr val="white"/>
                </a:solidFill>
                <a:effectLst/>
                <a:uLnTx/>
                <a:uFillTx/>
                <a:latin typeface="Arial" charset="0"/>
                <a:ea typeface="+mn-ea"/>
                <a:cs typeface="Arial" charset="0"/>
              </a:rPr>
              <a:t> in the 70s</a:t>
            </a:r>
            <a:endParaRPr kumimoji="0" lang="fr-FR" sz="2000" i="0" u="none" strike="noStrike" kern="1200" cap="none" spc="0" normalizeH="0" baseline="0" noProof="0" dirty="0" smtClean="0">
              <a:ln>
                <a:noFill/>
              </a:ln>
              <a:solidFill>
                <a:prstClr val="white"/>
              </a:solidFill>
              <a:effectLst/>
              <a:uLnTx/>
              <a:uFillTx/>
              <a:latin typeface="Arial" charset="0"/>
              <a:ea typeface="+mn-ea"/>
              <a:cs typeface="Arial" charset="0"/>
            </a:endParaRPr>
          </a:p>
        </p:txBody>
      </p:sp>
      <p:grpSp>
        <p:nvGrpSpPr>
          <p:cNvPr id="6" name="Groupe 5"/>
          <p:cNvGrpSpPr/>
          <p:nvPr/>
        </p:nvGrpSpPr>
        <p:grpSpPr>
          <a:xfrm>
            <a:off x="-3" y="2362478"/>
            <a:ext cx="4644009" cy="1631216"/>
            <a:chOff x="-3" y="2362478"/>
            <a:chExt cx="4644009" cy="1631216"/>
          </a:xfrm>
        </p:grpSpPr>
        <p:sp>
          <p:nvSpPr>
            <p:cNvPr id="10" name="ZoneTexte 9"/>
            <p:cNvSpPr txBox="1"/>
            <p:nvPr/>
          </p:nvSpPr>
          <p:spPr>
            <a:xfrm>
              <a:off x="-3" y="2362478"/>
              <a:ext cx="4644009" cy="1631216"/>
            </a:xfrm>
            <a:prstGeom prst="rect">
              <a:avLst/>
            </a:prstGeom>
            <a:solidFill>
              <a:schemeClr val="tx1"/>
            </a:solidFill>
          </p:spPr>
          <p:txBody>
            <a:bodyPr wrap="square" rtlCol="0">
              <a:spAutoFit/>
            </a:bodyPr>
            <a:lstStyle/>
            <a:p>
              <a:pPr lvl="0">
                <a:defRPr/>
              </a:pPr>
              <a:r>
                <a:rPr lang="fr-FR" sz="2000" b="1" dirty="0" err="1" smtClean="0">
                  <a:solidFill>
                    <a:srgbClr val="FADA7A">
                      <a:lumMod val="75000"/>
                    </a:srgbClr>
                  </a:solidFill>
                  <a:latin typeface="Calibri"/>
                </a:rPr>
                <a:t>From</a:t>
              </a:r>
              <a:r>
                <a:rPr lang="fr-FR" sz="2000" b="1" dirty="0" smtClean="0">
                  <a:solidFill>
                    <a:srgbClr val="FADA7A">
                      <a:lumMod val="75000"/>
                    </a:srgbClr>
                  </a:solidFill>
                  <a:latin typeface="Calibri"/>
                </a:rPr>
                <a:t> 70’s </a:t>
              </a:r>
              <a:r>
                <a:rPr lang="fr-FR" sz="2000" b="1" dirty="0">
                  <a:solidFill>
                    <a:srgbClr val="FADA7A">
                      <a:lumMod val="75000"/>
                    </a:srgbClr>
                  </a:solidFill>
                  <a:latin typeface="Calibri"/>
                </a:rPr>
                <a:t>to 80’s:</a:t>
              </a:r>
            </a:p>
            <a:p>
              <a:pPr lvl="0">
                <a:defRPr/>
              </a:pPr>
              <a:r>
                <a:rPr lang="fr-FR" sz="2000" dirty="0">
                  <a:solidFill>
                    <a:prstClr val="white"/>
                  </a:solidFill>
                  <a:latin typeface="Calibri"/>
                </a:rPr>
                <a:t>- Schulz, Pritchard, </a:t>
              </a:r>
              <a:r>
                <a:rPr lang="fr-FR" sz="2000" dirty="0" err="1">
                  <a:solidFill>
                    <a:prstClr val="white"/>
                  </a:solidFill>
                  <a:latin typeface="Calibri"/>
                </a:rPr>
                <a:t>Fretey</a:t>
              </a:r>
              <a:endParaRPr lang="fr-FR" sz="2000" dirty="0">
                <a:solidFill>
                  <a:prstClr val="white"/>
                </a:solidFill>
                <a:latin typeface="Calibri"/>
              </a:endParaRPr>
            </a:p>
            <a:p>
              <a:pPr lvl="0">
                <a:defRPr/>
              </a:pPr>
              <a:r>
                <a:rPr lang="fr-FR" sz="2000" dirty="0">
                  <a:solidFill>
                    <a:prstClr val="white"/>
                  </a:solidFill>
                  <a:latin typeface="Calibri"/>
                </a:rPr>
                <a:t>- MNHN</a:t>
              </a:r>
            </a:p>
            <a:p>
              <a:pPr lvl="0">
                <a:defRPr/>
              </a:pPr>
              <a:r>
                <a:rPr lang="fr-FR" sz="2000" dirty="0">
                  <a:solidFill>
                    <a:prstClr val="white"/>
                  </a:solidFill>
                  <a:latin typeface="Calibri"/>
                </a:rPr>
                <a:t>- Greenpeace</a:t>
              </a:r>
            </a:p>
            <a:p>
              <a:pPr lvl="0">
                <a:defRPr/>
              </a:pPr>
              <a:r>
                <a:rPr lang="fr-FR" sz="2000" dirty="0">
                  <a:solidFill>
                    <a:prstClr val="white"/>
                  </a:solidFill>
                  <a:latin typeface="Calibri"/>
                </a:rPr>
                <a:t>- WWF </a:t>
              </a:r>
              <a:r>
                <a:rPr lang="fr-FR" sz="2000" dirty="0" err="1">
                  <a:solidFill>
                    <a:prstClr val="white"/>
                  </a:solidFill>
                  <a:latin typeface="Calibri"/>
                </a:rPr>
                <a:t>Guianas</a:t>
              </a:r>
              <a:endParaRPr lang="fr-FR" sz="2000" dirty="0">
                <a:solidFill>
                  <a:prstClr val="white"/>
                </a:solidFill>
                <a:latin typeface="Calibri"/>
              </a:endParaRPr>
            </a:p>
          </p:txBody>
        </p:sp>
        <p:pic>
          <p:nvPicPr>
            <p:cNvPr id="11" name="Imag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11760" y="3185520"/>
              <a:ext cx="1092273" cy="432000"/>
            </a:xfrm>
            <a:prstGeom prst="rect">
              <a:avLst/>
            </a:prstGeom>
          </p:spPr>
        </p:pic>
        <p:pic>
          <p:nvPicPr>
            <p:cNvPr id="12" name="Image 11"/>
            <p:cNvPicPr>
              <a:picLocks noChangeAspect="1"/>
            </p:cNvPicPr>
            <p:nvPr/>
          </p:nvPicPr>
          <p:blipFill>
            <a:blip r:embed="rId6"/>
            <a:stretch>
              <a:fillRect/>
            </a:stretch>
          </p:blipFill>
          <p:spPr>
            <a:xfrm>
              <a:off x="3608750" y="3185520"/>
              <a:ext cx="386430" cy="432000"/>
            </a:xfrm>
            <a:prstGeom prst="rect">
              <a:avLst/>
            </a:prstGeom>
          </p:spPr>
        </p:pic>
        <p:pic>
          <p:nvPicPr>
            <p:cNvPr id="13" name="Imag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111385" y="3185520"/>
              <a:ext cx="308820" cy="432000"/>
            </a:xfrm>
            <a:prstGeom prst="rect">
              <a:avLst/>
            </a:prstGeom>
          </p:spPr>
        </p:pic>
      </p:grpSp>
      <p:grpSp>
        <p:nvGrpSpPr>
          <p:cNvPr id="8" name="Groupe 7"/>
          <p:cNvGrpSpPr/>
          <p:nvPr/>
        </p:nvGrpSpPr>
        <p:grpSpPr>
          <a:xfrm>
            <a:off x="-4" y="3894090"/>
            <a:ext cx="4644009" cy="1702393"/>
            <a:chOff x="-4" y="3894090"/>
            <a:chExt cx="4644009" cy="1702393"/>
          </a:xfrm>
        </p:grpSpPr>
        <p:sp>
          <p:nvSpPr>
            <p:cNvPr id="15" name="ZoneTexte 14"/>
            <p:cNvSpPr txBox="1"/>
            <p:nvPr/>
          </p:nvSpPr>
          <p:spPr>
            <a:xfrm>
              <a:off x="-4" y="3965267"/>
              <a:ext cx="4644009" cy="1631216"/>
            </a:xfrm>
            <a:prstGeom prst="rect">
              <a:avLst/>
            </a:prstGeom>
            <a:solidFill>
              <a:schemeClr val="tx1"/>
            </a:solidFill>
          </p:spPr>
          <p:txBody>
            <a:bodyPr wrap="square" rtlCol="0">
              <a:spAutoFit/>
            </a:bodyPr>
            <a:lstStyle/>
            <a:p>
              <a:pPr lvl="0">
                <a:defRPr/>
              </a:pPr>
              <a:r>
                <a:rPr lang="fr-FR" sz="2000" b="1" dirty="0">
                  <a:solidFill>
                    <a:srgbClr val="FADA7A">
                      <a:lumMod val="75000"/>
                    </a:srgbClr>
                  </a:solidFill>
                  <a:latin typeface="Calibri"/>
                </a:rPr>
                <a:t>90’s: Campagne </a:t>
              </a:r>
              <a:r>
                <a:rPr lang="fr-FR" sz="2000" b="1" dirty="0" err="1">
                  <a:solidFill>
                    <a:srgbClr val="FADA7A">
                      <a:lumMod val="75000"/>
                    </a:srgbClr>
                  </a:solidFill>
                  <a:latin typeface="Calibri"/>
                </a:rPr>
                <a:t>Kawana</a:t>
              </a:r>
              <a:endParaRPr lang="fr-FR" sz="2000" b="1" dirty="0">
                <a:solidFill>
                  <a:srgbClr val="FADA7A">
                    <a:lumMod val="75000"/>
                  </a:srgbClr>
                </a:solidFill>
                <a:latin typeface="Calibri"/>
              </a:endParaRPr>
            </a:p>
            <a:p>
              <a:pPr lvl="0">
                <a:defRPr/>
              </a:pPr>
              <a:r>
                <a:rPr lang="fr-FR" sz="2000" dirty="0" smtClean="0">
                  <a:solidFill>
                    <a:prstClr val="white"/>
                  </a:solidFill>
                  <a:latin typeface="Calibri"/>
                </a:rPr>
                <a:t>Yalimapo </a:t>
              </a:r>
              <a:r>
                <a:rPr lang="fr-FR" sz="2000" dirty="0">
                  <a:solidFill>
                    <a:prstClr val="white"/>
                  </a:solidFill>
                  <a:latin typeface="Calibri"/>
                </a:rPr>
                <a:t>and </a:t>
              </a:r>
              <a:r>
                <a:rPr lang="fr-FR" sz="2000" dirty="0" err="1">
                  <a:solidFill>
                    <a:prstClr val="white"/>
                  </a:solidFill>
                  <a:latin typeface="Calibri"/>
                </a:rPr>
                <a:t>previous</a:t>
              </a:r>
              <a:r>
                <a:rPr lang="fr-FR" sz="2000" dirty="0">
                  <a:solidFill>
                    <a:prstClr val="white"/>
                  </a:solidFill>
                  <a:latin typeface="Calibri"/>
                </a:rPr>
                <a:t> </a:t>
              </a:r>
              <a:r>
                <a:rPr lang="fr-FR" sz="2000" dirty="0" err="1">
                  <a:solidFill>
                    <a:prstClr val="white"/>
                  </a:solidFill>
                  <a:latin typeface="Calibri"/>
                </a:rPr>
                <a:t>remote</a:t>
              </a:r>
              <a:r>
                <a:rPr lang="fr-FR" sz="2000" dirty="0">
                  <a:solidFill>
                    <a:prstClr val="white"/>
                  </a:solidFill>
                  <a:latin typeface="Calibri"/>
                </a:rPr>
                <a:t> </a:t>
              </a:r>
              <a:r>
                <a:rPr lang="fr-FR" sz="2000" dirty="0" err="1" smtClean="0">
                  <a:solidFill>
                    <a:prstClr val="white"/>
                  </a:solidFill>
                  <a:latin typeface="Calibri"/>
                </a:rPr>
                <a:t>beaches</a:t>
              </a:r>
              <a:r>
                <a:rPr lang="fr-FR" sz="2000" dirty="0" smtClean="0">
                  <a:solidFill>
                    <a:prstClr val="white"/>
                  </a:solidFill>
                  <a:latin typeface="Calibri"/>
                </a:rPr>
                <a:t>. </a:t>
              </a:r>
            </a:p>
            <a:p>
              <a:pPr lvl="0">
                <a:defRPr/>
              </a:pPr>
              <a:r>
                <a:rPr lang="fr-FR" sz="2000" dirty="0" err="1" smtClean="0">
                  <a:solidFill>
                    <a:prstClr val="white"/>
                  </a:solidFill>
                  <a:latin typeface="Calibri"/>
                </a:rPr>
                <a:t>Beginning</a:t>
              </a:r>
              <a:r>
                <a:rPr lang="fr-FR" sz="2000" dirty="0" smtClean="0">
                  <a:solidFill>
                    <a:prstClr val="white"/>
                  </a:solidFill>
                  <a:latin typeface="Calibri"/>
                </a:rPr>
                <a:t> of </a:t>
              </a:r>
              <a:r>
                <a:rPr lang="fr-FR" sz="2000" dirty="0" err="1" smtClean="0">
                  <a:solidFill>
                    <a:prstClr val="white"/>
                  </a:solidFill>
                  <a:latin typeface="Calibri"/>
                </a:rPr>
                <a:t>tagging</a:t>
              </a:r>
              <a:r>
                <a:rPr lang="fr-FR" sz="2000" dirty="0" smtClean="0">
                  <a:solidFill>
                    <a:prstClr val="white"/>
                  </a:solidFill>
                  <a:latin typeface="Calibri"/>
                </a:rPr>
                <a:t>: </a:t>
              </a:r>
            </a:p>
            <a:p>
              <a:pPr lvl="0">
                <a:defRPr/>
              </a:pPr>
              <a:r>
                <a:rPr lang="fr-FR" sz="2000" dirty="0" err="1" smtClean="0">
                  <a:solidFill>
                    <a:prstClr val="white"/>
                  </a:solidFill>
                  <a:latin typeface="Calibri"/>
                </a:rPr>
                <a:t>Late</a:t>
              </a:r>
              <a:r>
                <a:rPr lang="fr-FR" sz="2000" dirty="0" smtClean="0">
                  <a:solidFill>
                    <a:prstClr val="white"/>
                  </a:solidFill>
                  <a:latin typeface="Calibri"/>
                </a:rPr>
                <a:t> 80s: </a:t>
              </a:r>
              <a:r>
                <a:rPr lang="fr-FR" sz="2000" i="1" dirty="0" err="1" smtClean="0">
                  <a:solidFill>
                    <a:prstClr val="white"/>
                  </a:solidFill>
                  <a:latin typeface="Calibri"/>
                </a:rPr>
                <a:t>Dc</a:t>
              </a:r>
              <a:r>
                <a:rPr lang="fr-FR" sz="2000" i="1" dirty="0" smtClean="0">
                  <a:solidFill>
                    <a:prstClr val="white"/>
                  </a:solidFill>
                  <a:latin typeface="Calibri"/>
                </a:rPr>
                <a:t> </a:t>
              </a:r>
              <a:r>
                <a:rPr lang="fr-FR" sz="2000" dirty="0">
                  <a:solidFill>
                    <a:prstClr val="white"/>
                  </a:solidFill>
                  <a:latin typeface="Calibri"/>
                </a:rPr>
                <a:t>flipper </a:t>
              </a:r>
              <a:r>
                <a:rPr lang="fr-FR" sz="2000" dirty="0" err="1" smtClean="0">
                  <a:solidFill>
                    <a:prstClr val="white"/>
                  </a:solidFill>
                  <a:latin typeface="Calibri"/>
                </a:rPr>
                <a:t>tagging</a:t>
              </a:r>
              <a:r>
                <a:rPr lang="fr-FR" sz="2000" dirty="0" smtClean="0">
                  <a:solidFill>
                    <a:prstClr val="white"/>
                  </a:solidFill>
                  <a:latin typeface="Calibri"/>
                </a:rPr>
                <a:t> </a:t>
              </a:r>
            </a:p>
            <a:p>
              <a:pPr lvl="0">
                <a:defRPr/>
              </a:pPr>
              <a:r>
                <a:rPr lang="fr-FR" sz="2000" dirty="0" err="1" smtClean="0">
                  <a:solidFill>
                    <a:prstClr val="white"/>
                  </a:solidFill>
                  <a:latin typeface="Calibri"/>
                </a:rPr>
                <a:t>Late</a:t>
              </a:r>
              <a:r>
                <a:rPr lang="fr-FR" sz="2000" dirty="0" smtClean="0">
                  <a:solidFill>
                    <a:prstClr val="white"/>
                  </a:solidFill>
                  <a:latin typeface="Calibri"/>
                </a:rPr>
                <a:t> 90s: </a:t>
              </a:r>
              <a:r>
                <a:rPr lang="fr-FR" sz="2000" i="1" dirty="0" err="1" smtClean="0">
                  <a:solidFill>
                    <a:prstClr val="white"/>
                  </a:solidFill>
                  <a:latin typeface="Calibri"/>
                </a:rPr>
                <a:t>Dc</a:t>
              </a:r>
              <a:r>
                <a:rPr lang="fr-FR" sz="2000" dirty="0" smtClean="0">
                  <a:solidFill>
                    <a:prstClr val="white"/>
                  </a:solidFill>
                  <a:latin typeface="Calibri"/>
                </a:rPr>
                <a:t> PIT </a:t>
              </a:r>
              <a:r>
                <a:rPr lang="fr-FR" sz="2000" dirty="0" err="1" smtClean="0">
                  <a:solidFill>
                    <a:prstClr val="white"/>
                  </a:solidFill>
                  <a:latin typeface="Calibri"/>
                </a:rPr>
                <a:t>tagging</a:t>
              </a:r>
              <a:endParaRPr lang="fr-FR" sz="2000" dirty="0">
                <a:solidFill>
                  <a:prstClr val="white"/>
                </a:solidFill>
                <a:latin typeface="Calibri"/>
              </a:endParaRPr>
            </a:p>
          </p:txBody>
        </p:sp>
        <p:pic>
          <p:nvPicPr>
            <p:cNvPr id="16" name="Image 1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789547" y="3894090"/>
              <a:ext cx="336697" cy="470996"/>
            </a:xfrm>
            <a:prstGeom prst="rect">
              <a:avLst/>
            </a:prstGeom>
          </p:spPr>
        </p:pic>
      </p:grpSp>
      <p:grpSp>
        <p:nvGrpSpPr>
          <p:cNvPr id="14" name="Groupe 13"/>
          <p:cNvGrpSpPr/>
          <p:nvPr/>
        </p:nvGrpSpPr>
        <p:grpSpPr>
          <a:xfrm>
            <a:off x="0" y="5281907"/>
            <a:ext cx="4644009" cy="980163"/>
            <a:chOff x="0" y="5281907"/>
            <a:chExt cx="4644009" cy="980163"/>
          </a:xfrm>
        </p:grpSpPr>
        <p:sp>
          <p:nvSpPr>
            <p:cNvPr id="18" name="ZoneTexte 17"/>
            <p:cNvSpPr txBox="1"/>
            <p:nvPr/>
          </p:nvSpPr>
          <p:spPr>
            <a:xfrm>
              <a:off x="0" y="5554184"/>
              <a:ext cx="4644009" cy="707886"/>
            </a:xfrm>
            <a:prstGeom prst="rect">
              <a:avLst/>
            </a:prstGeom>
            <a:solidFill>
              <a:schemeClr val="tx1"/>
            </a:solidFill>
          </p:spPr>
          <p:txBody>
            <a:bodyPr wrap="square" rtlCol="0">
              <a:spAutoFit/>
            </a:bodyPr>
            <a:lstStyle/>
            <a:p>
              <a:pPr lvl="0" fontAlgn="auto">
                <a:spcBef>
                  <a:spcPts val="0"/>
                </a:spcBef>
                <a:spcAft>
                  <a:spcPts val="0"/>
                </a:spcAft>
                <a:defRPr/>
              </a:pPr>
              <a:r>
                <a:rPr lang="fr-FR" sz="2000" b="1" dirty="0">
                  <a:solidFill>
                    <a:srgbClr val="FADA7A">
                      <a:lumMod val="75000"/>
                    </a:srgbClr>
                  </a:solidFill>
                  <a:latin typeface="Calibri"/>
                </a:rPr>
                <a:t>1998: </a:t>
              </a:r>
              <a:r>
                <a:rPr lang="fr-FR" sz="2000" b="1" dirty="0" smtClean="0">
                  <a:solidFill>
                    <a:srgbClr val="FADA7A">
                      <a:lumMod val="75000"/>
                    </a:srgbClr>
                  </a:solidFill>
                  <a:latin typeface="Calibri"/>
                </a:rPr>
                <a:t>Amana Natural Reserve </a:t>
              </a:r>
              <a:r>
                <a:rPr lang="fr-FR" sz="2000" b="1" dirty="0" err="1" smtClean="0">
                  <a:solidFill>
                    <a:srgbClr val="FADA7A">
                      <a:lumMod val="75000"/>
                    </a:srgbClr>
                  </a:solidFill>
                  <a:latin typeface="Calibri"/>
                </a:rPr>
                <a:t>created</a:t>
              </a:r>
              <a:endParaRPr lang="fr-FR" sz="2000" b="1" dirty="0">
                <a:solidFill>
                  <a:srgbClr val="FADA7A">
                    <a:lumMod val="75000"/>
                  </a:srgbClr>
                </a:solidFill>
                <a:latin typeface="Calibri"/>
              </a:endParaRPr>
            </a:p>
            <a:p>
              <a:pPr lvl="0" fontAlgn="auto">
                <a:spcBef>
                  <a:spcPts val="0"/>
                </a:spcBef>
                <a:spcAft>
                  <a:spcPts val="0"/>
                </a:spcAft>
                <a:defRPr/>
              </a:pPr>
              <a:r>
                <a:rPr lang="fr-FR" sz="2000" dirty="0" err="1" smtClean="0">
                  <a:solidFill>
                    <a:prstClr val="white"/>
                  </a:solidFill>
                  <a:latin typeface="Calibri"/>
                </a:rPr>
                <a:t>Nest</a:t>
              </a:r>
              <a:r>
                <a:rPr lang="fr-FR" sz="2000" dirty="0" smtClean="0">
                  <a:solidFill>
                    <a:prstClr val="white"/>
                  </a:solidFill>
                  <a:latin typeface="Calibri"/>
                </a:rPr>
                <a:t> </a:t>
              </a:r>
              <a:r>
                <a:rPr lang="fr-FR" sz="2000" dirty="0" err="1" smtClean="0">
                  <a:solidFill>
                    <a:prstClr val="white"/>
                  </a:solidFill>
                  <a:latin typeface="Calibri"/>
                </a:rPr>
                <a:t>counting</a:t>
              </a:r>
              <a:r>
                <a:rPr lang="fr-FR" sz="2000" dirty="0">
                  <a:solidFill>
                    <a:prstClr val="white"/>
                  </a:solidFill>
                  <a:latin typeface="Calibri"/>
                </a:rPr>
                <a:t> </a:t>
              </a:r>
              <a:r>
                <a:rPr lang="fr-FR" sz="2000" dirty="0" smtClean="0">
                  <a:solidFill>
                    <a:prstClr val="white"/>
                  </a:solidFill>
                  <a:latin typeface="Calibri"/>
                </a:rPr>
                <a:t>&amp; PIT </a:t>
              </a:r>
              <a:r>
                <a:rPr lang="fr-FR" sz="2000" dirty="0" err="1">
                  <a:solidFill>
                    <a:prstClr val="white"/>
                  </a:solidFill>
                  <a:latin typeface="Calibri"/>
                </a:rPr>
                <a:t>tagging</a:t>
              </a:r>
              <a:r>
                <a:rPr lang="fr-FR" sz="2000" dirty="0">
                  <a:solidFill>
                    <a:prstClr val="white"/>
                  </a:solidFill>
                  <a:latin typeface="Calibri"/>
                </a:rPr>
                <a:t> </a:t>
              </a:r>
              <a:r>
                <a:rPr lang="fr-FR" sz="2000" dirty="0" err="1" smtClean="0">
                  <a:solidFill>
                    <a:prstClr val="white"/>
                  </a:solidFill>
                  <a:latin typeface="Calibri"/>
                </a:rPr>
                <a:t>from</a:t>
              </a:r>
              <a:r>
                <a:rPr lang="fr-FR" sz="2000" dirty="0" smtClean="0">
                  <a:solidFill>
                    <a:prstClr val="white"/>
                  </a:solidFill>
                  <a:latin typeface="Calibri"/>
                </a:rPr>
                <a:t> 98 to 05.</a:t>
              </a:r>
              <a:endParaRPr lang="fr-FR" sz="2000" dirty="0">
                <a:solidFill>
                  <a:prstClr val="white"/>
                </a:solidFill>
                <a:latin typeface="Calibri"/>
              </a:endParaRPr>
            </a:p>
          </p:txBody>
        </p:sp>
        <p:pic>
          <p:nvPicPr>
            <p:cNvPr id="19" name="Image 18"/>
            <p:cNvPicPr>
              <a:picLocks noChangeAspect="1"/>
            </p:cNvPicPr>
            <p:nvPr/>
          </p:nvPicPr>
          <p:blipFill>
            <a:blip r:embed="rId9"/>
            <a:stretch>
              <a:fillRect/>
            </a:stretch>
          </p:blipFill>
          <p:spPr>
            <a:xfrm>
              <a:off x="4053562" y="5281907"/>
              <a:ext cx="533246" cy="414853"/>
            </a:xfrm>
            <a:prstGeom prst="rect">
              <a:avLst/>
            </a:prstGeom>
          </p:spPr>
        </p:pic>
      </p:grpSp>
      <p:grpSp>
        <p:nvGrpSpPr>
          <p:cNvPr id="20" name="Groupe 19"/>
          <p:cNvGrpSpPr/>
          <p:nvPr/>
        </p:nvGrpSpPr>
        <p:grpSpPr>
          <a:xfrm>
            <a:off x="-5" y="6130631"/>
            <a:ext cx="4644009" cy="742559"/>
            <a:chOff x="-5" y="6130631"/>
            <a:chExt cx="4644009" cy="742559"/>
          </a:xfrm>
        </p:grpSpPr>
        <p:grpSp>
          <p:nvGrpSpPr>
            <p:cNvPr id="17" name="Groupe 16"/>
            <p:cNvGrpSpPr/>
            <p:nvPr/>
          </p:nvGrpSpPr>
          <p:grpSpPr>
            <a:xfrm>
              <a:off x="-5" y="6130631"/>
              <a:ext cx="4644009" cy="742559"/>
              <a:chOff x="-5" y="6130631"/>
              <a:chExt cx="4644009" cy="742559"/>
            </a:xfrm>
          </p:grpSpPr>
          <p:sp>
            <p:nvSpPr>
              <p:cNvPr id="21" name="ZoneTexte 20"/>
              <p:cNvSpPr txBox="1"/>
              <p:nvPr/>
            </p:nvSpPr>
            <p:spPr>
              <a:xfrm>
                <a:off x="-5" y="6165304"/>
                <a:ext cx="4644009" cy="707886"/>
              </a:xfrm>
              <a:prstGeom prst="rect">
                <a:avLst/>
              </a:prstGeom>
              <a:solidFill>
                <a:schemeClr val="tx1"/>
              </a:solidFill>
            </p:spPr>
            <p:txBody>
              <a:bodyPr wrap="square" rtlCol="0">
                <a:spAutoFit/>
              </a:bodyPr>
              <a:lstStyle/>
              <a:p>
                <a:pPr lvl="0" fontAlgn="auto">
                  <a:spcBef>
                    <a:spcPts val="0"/>
                  </a:spcBef>
                  <a:spcAft>
                    <a:spcPts val="0"/>
                  </a:spcAft>
                  <a:defRPr/>
                </a:pPr>
                <a:r>
                  <a:rPr lang="fr-FR" sz="2000" b="1" dirty="0">
                    <a:solidFill>
                      <a:srgbClr val="FADA7A">
                        <a:lumMod val="75000"/>
                      </a:srgbClr>
                    </a:solidFill>
                    <a:latin typeface="Calibri"/>
                  </a:rPr>
                  <a:t>2006: CNRS-IPHC</a:t>
                </a:r>
              </a:p>
              <a:p>
                <a:pPr lvl="0" fontAlgn="auto">
                  <a:spcBef>
                    <a:spcPts val="0"/>
                  </a:spcBef>
                  <a:spcAft>
                    <a:spcPts val="0"/>
                  </a:spcAft>
                  <a:defRPr/>
                </a:pPr>
                <a:r>
                  <a:rPr lang="fr-FR" sz="2000" dirty="0" smtClean="0">
                    <a:solidFill>
                      <a:prstClr val="white"/>
                    </a:solidFill>
                    <a:latin typeface="Calibri"/>
                  </a:rPr>
                  <a:t>PIT-</a:t>
                </a:r>
                <a:r>
                  <a:rPr lang="fr-FR" sz="2000" dirty="0" err="1" smtClean="0">
                    <a:solidFill>
                      <a:prstClr val="white"/>
                    </a:solidFill>
                    <a:latin typeface="Calibri"/>
                  </a:rPr>
                  <a:t>tagging</a:t>
                </a:r>
                <a:r>
                  <a:rPr lang="fr-FR" sz="2000" dirty="0" smtClean="0">
                    <a:solidFill>
                      <a:prstClr val="white"/>
                    </a:solidFill>
                    <a:latin typeface="Calibri"/>
                  </a:rPr>
                  <a:t> </a:t>
                </a:r>
                <a:r>
                  <a:rPr lang="fr-FR" sz="2000" dirty="0" err="1" smtClean="0">
                    <a:solidFill>
                      <a:prstClr val="white"/>
                    </a:solidFill>
                    <a:latin typeface="Calibri"/>
                  </a:rPr>
                  <a:t>since</a:t>
                </a:r>
                <a:r>
                  <a:rPr lang="fr-FR" sz="2000" dirty="0" smtClean="0">
                    <a:solidFill>
                      <a:prstClr val="white"/>
                    </a:solidFill>
                    <a:latin typeface="Calibri"/>
                  </a:rPr>
                  <a:t> </a:t>
                </a:r>
                <a:r>
                  <a:rPr lang="fr-FR" dirty="0" smtClean="0">
                    <a:solidFill>
                      <a:prstClr val="white"/>
                    </a:solidFill>
                    <a:latin typeface="Calibri"/>
                  </a:rPr>
                  <a:t>2006 </a:t>
                </a:r>
                <a:r>
                  <a:rPr lang="fr-FR" sz="2000" dirty="0" smtClean="0">
                    <a:solidFill>
                      <a:prstClr val="white"/>
                    </a:solidFill>
                    <a:latin typeface="Calibri"/>
                  </a:rPr>
                  <a:t>for </a:t>
                </a:r>
                <a:r>
                  <a:rPr lang="fr-FR" sz="2000" i="1" dirty="0" err="1" smtClean="0">
                    <a:solidFill>
                      <a:prstClr val="white"/>
                    </a:solidFill>
                    <a:latin typeface="Calibri"/>
                  </a:rPr>
                  <a:t>Dc</a:t>
                </a:r>
                <a:r>
                  <a:rPr lang="fr-FR" sz="2000" i="1" dirty="0" smtClean="0">
                    <a:solidFill>
                      <a:prstClr val="white"/>
                    </a:solidFill>
                    <a:latin typeface="Calibri"/>
                  </a:rPr>
                  <a:t> </a:t>
                </a:r>
                <a:r>
                  <a:rPr lang="fr-FR" sz="2000" dirty="0" smtClean="0">
                    <a:solidFill>
                      <a:prstClr val="white"/>
                    </a:solidFill>
                    <a:latin typeface="Calibri"/>
                  </a:rPr>
                  <a:t>&amp; </a:t>
                </a:r>
                <a:r>
                  <a:rPr lang="fr-FR" dirty="0" smtClean="0">
                    <a:solidFill>
                      <a:prstClr val="white"/>
                    </a:solidFill>
                    <a:latin typeface="Calibri"/>
                  </a:rPr>
                  <a:t>2012</a:t>
                </a:r>
                <a:r>
                  <a:rPr lang="fr-FR" sz="2000" dirty="0" smtClean="0">
                    <a:solidFill>
                      <a:prstClr val="white"/>
                    </a:solidFill>
                    <a:latin typeface="Calibri"/>
                  </a:rPr>
                  <a:t> for </a:t>
                </a:r>
                <a:r>
                  <a:rPr lang="fr-FR" sz="2000" i="1" dirty="0" smtClean="0">
                    <a:solidFill>
                      <a:prstClr val="white"/>
                    </a:solidFill>
                    <a:latin typeface="Calibri"/>
                  </a:rPr>
                  <a:t>Cm</a:t>
                </a:r>
              </a:p>
            </p:txBody>
          </p:sp>
          <p:pic>
            <p:nvPicPr>
              <p:cNvPr id="23" name="Image 22"/>
              <p:cNvPicPr>
                <a:picLocks noChangeAspect="1"/>
              </p:cNvPicPr>
              <p:nvPr/>
            </p:nvPicPr>
            <p:blipFill>
              <a:blip r:embed="rId10"/>
              <a:stretch>
                <a:fillRect/>
              </a:stretch>
            </p:blipFill>
            <p:spPr>
              <a:xfrm>
                <a:off x="3611322" y="6130631"/>
                <a:ext cx="396373" cy="394713"/>
              </a:xfrm>
              <a:prstGeom prst="rect">
                <a:avLst/>
              </a:prstGeom>
            </p:spPr>
          </p:pic>
        </p:grpSp>
        <p:pic>
          <p:nvPicPr>
            <p:cNvPr id="24" name="Image 23"/>
            <p:cNvPicPr>
              <a:picLocks noChangeAspect="1"/>
            </p:cNvPicPr>
            <p:nvPr/>
          </p:nvPicPr>
          <p:blipFill>
            <a:blip r:embed="rId11"/>
            <a:stretch>
              <a:fillRect/>
            </a:stretch>
          </p:blipFill>
          <p:spPr>
            <a:xfrm>
              <a:off x="3972672" y="6132172"/>
              <a:ext cx="546681" cy="393172"/>
            </a:xfrm>
            <a:prstGeom prst="rect">
              <a:avLst/>
            </a:prstGeom>
          </p:spPr>
        </p:pic>
      </p:grpSp>
      <p:sp>
        <p:nvSpPr>
          <p:cNvPr id="26" name="ZoneTexte 25"/>
          <p:cNvSpPr txBox="1"/>
          <p:nvPr/>
        </p:nvSpPr>
        <p:spPr>
          <a:xfrm>
            <a:off x="4590639" y="4023062"/>
            <a:ext cx="2357626" cy="2862322"/>
          </a:xfrm>
          <a:prstGeom prst="rect">
            <a:avLst/>
          </a:prstGeom>
          <a:solidFill>
            <a:schemeClr val="tx1"/>
          </a:solidFill>
        </p:spPr>
        <p:txBody>
          <a:bodyPr wrap="square" rtlCol="0">
            <a:spAutoFit/>
          </a:bodyPr>
          <a:lstStyle/>
          <a:p>
            <a:pPr marR="0" lvl="0" defTabSz="914400" rtl="0" eaLnBrk="1" fontAlgn="base" latinLnBrk="0" hangingPunct="1">
              <a:lnSpc>
                <a:spcPct val="100000"/>
              </a:lnSpc>
              <a:spcBef>
                <a:spcPct val="0"/>
              </a:spcBef>
              <a:spcAft>
                <a:spcPct val="0"/>
              </a:spcAft>
              <a:buClrTx/>
              <a:buSzTx/>
              <a:tabLst/>
              <a:defRPr/>
            </a:pPr>
            <a:r>
              <a:rPr lang="fr-FR" sz="2000" b="1" dirty="0" err="1">
                <a:solidFill>
                  <a:srgbClr val="FADA7A">
                    <a:lumMod val="75000"/>
                  </a:srgbClr>
                </a:solidFill>
                <a:latin typeface="Calibri"/>
              </a:rPr>
              <a:t>Between</a:t>
            </a:r>
            <a:r>
              <a:rPr lang="fr-FR" sz="2000" b="1" dirty="0">
                <a:solidFill>
                  <a:srgbClr val="FADA7A">
                    <a:lumMod val="75000"/>
                  </a:srgbClr>
                </a:solidFill>
                <a:latin typeface="Calibri"/>
              </a:rPr>
              <a:t> 1997 &amp; 2009</a:t>
            </a:r>
          </a:p>
          <a:p>
            <a:pPr marR="0" lvl="0" defTabSz="914400" rtl="0" eaLnBrk="1" fontAlgn="base" latinLnBrk="0" hangingPunct="1">
              <a:lnSpc>
                <a:spcPct val="100000"/>
              </a:lnSpc>
              <a:spcBef>
                <a:spcPct val="0"/>
              </a:spcBef>
              <a:spcAft>
                <a:spcPct val="0"/>
              </a:spcAft>
              <a:buClrTx/>
              <a:buSzTx/>
              <a:tabLst/>
              <a:defRPr/>
            </a:pPr>
            <a:r>
              <a:rPr kumimoji="0" lang="fr-FR" sz="2000" i="0" u="none" strike="noStrike" kern="1200" cap="small" spc="0" normalizeH="0" noProof="0" dirty="0" err="1" smtClean="0">
                <a:ln>
                  <a:noFill/>
                </a:ln>
                <a:solidFill>
                  <a:prstClr val="white"/>
                </a:solidFill>
                <a:effectLst/>
                <a:uLnTx/>
                <a:uFillTx/>
                <a:latin typeface="Arial" charset="0"/>
                <a:ea typeface="+mn-ea"/>
                <a:cs typeface="Arial" charset="0"/>
              </a:rPr>
              <a:t>Kulalasi</a:t>
            </a:r>
            <a:r>
              <a:rPr kumimoji="0" lang="fr-FR" sz="2000" i="0" u="none" strike="noStrike" kern="1200" cap="small" spc="0" normalizeH="0" noProof="0" dirty="0" smtClean="0">
                <a:ln>
                  <a:noFill/>
                </a:ln>
                <a:solidFill>
                  <a:prstClr val="white"/>
                </a:solidFill>
                <a:effectLst/>
                <a:uLnTx/>
                <a:uFillTx/>
                <a:latin typeface="Arial" charset="0"/>
                <a:ea typeface="+mn-ea"/>
                <a:cs typeface="Arial" charset="0"/>
              </a:rPr>
              <a:t> &amp; </a:t>
            </a:r>
            <a:r>
              <a:rPr kumimoji="0" lang="fr-FR" sz="2000" i="0" u="none" strike="noStrike" kern="1200" cap="small" spc="0" normalizeH="0" noProof="0" dirty="0" err="1" smtClean="0">
                <a:ln>
                  <a:noFill/>
                </a:ln>
                <a:solidFill>
                  <a:prstClr val="white"/>
                </a:solidFill>
                <a:effectLst/>
                <a:uLnTx/>
                <a:uFillTx/>
                <a:latin typeface="Arial" charset="0"/>
                <a:ea typeface="+mn-ea"/>
                <a:cs typeface="Arial" charset="0"/>
              </a:rPr>
              <a:t>Sepanguy</a:t>
            </a:r>
            <a:endParaRPr kumimoji="0" lang="fr-FR" sz="2000" i="0" u="none" strike="noStrike" kern="1200" cap="small" spc="0" normalizeH="0" noProof="0" dirty="0" smtClean="0">
              <a:ln>
                <a:noFill/>
              </a:ln>
              <a:solidFill>
                <a:prstClr val="white"/>
              </a:solidFill>
              <a:effectLst/>
              <a:uLnTx/>
              <a:uFillTx/>
              <a:latin typeface="Arial" charset="0"/>
              <a:ea typeface="+mn-ea"/>
              <a:cs typeface="Arial" charset="0"/>
            </a:endParaRPr>
          </a:p>
          <a:p>
            <a:pPr marR="0" lvl="0" defTabSz="914400" rtl="0" eaLnBrk="1" fontAlgn="base" latinLnBrk="0" hangingPunct="1">
              <a:lnSpc>
                <a:spcPct val="100000"/>
              </a:lnSpc>
              <a:spcBef>
                <a:spcPct val="0"/>
              </a:spcBef>
              <a:spcAft>
                <a:spcPct val="0"/>
              </a:spcAft>
              <a:buClrTx/>
              <a:buSzTx/>
              <a:tabLst/>
              <a:defRPr/>
            </a:pPr>
            <a:r>
              <a:rPr lang="fr-FR" sz="2000" dirty="0" err="1" smtClean="0">
                <a:solidFill>
                  <a:prstClr val="white"/>
                </a:solidFill>
              </a:rPr>
              <a:t>Nest</a:t>
            </a:r>
            <a:r>
              <a:rPr lang="fr-FR" sz="2000" dirty="0" smtClean="0">
                <a:solidFill>
                  <a:prstClr val="white"/>
                </a:solidFill>
              </a:rPr>
              <a:t> </a:t>
            </a:r>
            <a:r>
              <a:rPr lang="fr-FR" sz="2000" dirty="0" err="1" smtClean="0">
                <a:solidFill>
                  <a:prstClr val="white"/>
                </a:solidFill>
              </a:rPr>
              <a:t>counting</a:t>
            </a:r>
            <a:endParaRPr lang="fr-FR" sz="2000" dirty="0" smtClean="0">
              <a:solidFill>
                <a:prstClr val="white"/>
              </a:solidFill>
            </a:endParaRPr>
          </a:p>
          <a:p>
            <a:pPr marR="0" lvl="0" defTabSz="914400" rtl="0" eaLnBrk="1" fontAlgn="base" latinLnBrk="0" hangingPunct="1">
              <a:lnSpc>
                <a:spcPct val="100000"/>
              </a:lnSpc>
              <a:spcBef>
                <a:spcPct val="0"/>
              </a:spcBef>
              <a:spcAft>
                <a:spcPct val="0"/>
              </a:spcAft>
              <a:buClrTx/>
              <a:buSzTx/>
              <a:tabLst/>
              <a:defRPr/>
            </a:pPr>
            <a:r>
              <a:rPr kumimoji="0" lang="fr-FR" sz="2000" i="0" u="none" strike="noStrike" kern="1200" cap="none" spc="0" normalizeH="0" baseline="0" noProof="0" dirty="0" smtClean="0">
                <a:ln>
                  <a:noFill/>
                </a:ln>
                <a:solidFill>
                  <a:prstClr val="white"/>
                </a:solidFill>
                <a:effectLst/>
                <a:uLnTx/>
                <a:uFillTx/>
                <a:latin typeface="Arial" charset="0"/>
                <a:ea typeface="+mn-ea"/>
                <a:cs typeface="Arial" charset="0"/>
              </a:rPr>
              <a:t>PIT </a:t>
            </a:r>
            <a:r>
              <a:rPr kumimoji="0" lang="fr-FR" sz="2000" i="0" u="none" strike="noStrike" kern="1200" cap="none" spc="0" normalizeH="0" baseline="0" noProof="0" dirty="0" err="1" smtClean="0">
                <a:ln>
                  <a:noFill/>
                </a:ln>
                <a:solidFill>
                  <a:prstClr val="white"/>
                </a:solidFill>
                <a:effectLst/>
                <a:uLnTx/>
                <a:uFillTx/>
                <a:latin typeface="Arial" charset="0"/>
                <a:ea typeface="+mn-ea"/>
                <a:cs typeface="Arial" charset="0"/>
              </a:rPr>
              <a:t>tagging</a:t>
            </a:r>
            <a:r>
              <a:rPr kumimoji="0" lang="fr-FR" sz="2000" i="0" u="none" strike="noStrike" kern="1200" cap="none" spc="0" normalizeH="0" baseline="0" noProof="0" dirty="0" smtClean="0">
                <a:ln>
                  <a:noFill/>
                </a:ln>
                <a:solidFill>
                  <a:prstClr val="white"/>
                </a:solidFill>
                <a:effectLst/>
                <a:uLnTx/>
                <a:uFillTx/>
                <a:latin typeface="Arial" charset="0"/>
                <a:ea typeface="+mn-ea"/>
                <a:cs typeface="Arial" charset="0"/>
              </a:rPr>
              <a:t> </a:t>
            </a:r>
          </a:p>
          <a:p>
            <a:pPr marR="0" lvl="0" defTabSz="914400" rtl="0" eaLnBrk="1" fontAlgn="base" latinLnBrk="0" hangingPunct="1">
              <a:lnSpc>
                <a:spcPct val="100000"/>
              </a:lnSpc>
              <a:spcBef>
                <a:spcPct val="0"/>
              </a:spcBef>
              <a:spcAft>
                <a:spcPct val="0"/>
              </a:spcAft>
              <a:buClrTx/>
              <a:buSzTx/>
              <a:tabLst/>
              <a:defRPr/>
            </a:pPr>
            <a:r>
              <a:rPr lang="fr-FR" sz="2000" dirty="0" smtClean="0">
                <a:solidFill>
                  <a:prstClr val="white"/>
                </a:solidFill>
              </a:rPr>
              <a:t>On </a:t>
            </a:r>
            <a:r>
              <a:rPr lang="fr-FR" sz="2000" dirty="0" err="1" smtClean="0">
                <a:solidFill>
                  <a:prstClr val="white"/>
                </a:solidFill>
              </a:rPr>
              <a:t>remote</a:t>
            </a:r>
            <a:r>
              <a:rPr lang="fr-FR" sz="2000" dirty="0" smtClean="0">
                <a:solidFill>
                  <a:prstClr val="white"/>
                </a:solidFill>
              </a:rPr>
              <a:t> </a:t>
            </a:r>
            <a:r>
              <a:rPr lang="fr-FR" sz="2000" dirty="0" err="1" smtClean="0">
                <a:solidFill>
                  <a:prstClr val="white"/>
                </a:solidFill>
              </a:rPr>
              <a:t>beaches</a:t>
            </a:r>
            <a:r>
              <a:rPr lang="fr-FR" sz="2000" dirty="0" smtClean="0">
                <a:solidFill>
                  <a:prstClr val="white"/>
                </a:solidFill>
              </a:rPr>
              <a:t> in the West and Center.</a:t>
            </a:r>
            <a:endParaRPr kumimoji="0" lang="fr-FR" sz="2000" i="0" u="none" strike="noStrike" kern="1200" cap="none" spc="0" normalizeH="0" baseline="0" noProof="0" dirty="0" smtClean="0">
              <a:ln>
                <a:noFill/>
              </a:ln>
              <a:solidFill>
                <a:prstClr val="white"/>
              </a:solidFill>
              <a:effectLst/>
              <a:uLnTx/>
              <a:uFillTx/>
              <a:latin typeface="Arial" charset="0"/>
              <a:ea typeface="+mn-ea"/>
              <a:cs typeface="Arial" charset="0"/>
            </a:endParaRPr>
          </a:p>
        </p:txBody>
      </p:sp>
      <p:sp>
        <p:nvSpPr>
          <p:cNvPr id="27" name="ZoneTexte 26"/>
          <p:cNvSpPr txBox="1"/>
          <p:nvPr/>
        </p:nvSpPr>
        <p:spPr>
          <a:xfrm>
            <a:off x="6516216" y="2234190"/>
            <a:ext cx="2627784" cy="1323439"/>
          </a:xfrm>
          <a:prstGeom prst="rect">
            <a:avLst/>
          </a:prstGeom>
          <a:solidFill>
            <a:schemeClr val="tx1"/>
          </a:solidFill>
        </p:spPr>
        <p:txBody>
          <a:bodyPr wrap="square" rtlCol="0">
            <a:spAutoFit/>
          </a:bodyPr>
          <a:lstStyle/>
          <a:p>
            <a:pPr marR="0" lvl="0" defTabSz="914400" rtl="0" eaLnBrk="1" fontAlgn="base" latinLnBrk="0" hangingPunct="1">
              <a:lnSpc>
                <a:spcPct val="100000"/>
              </a:lnSpc>
              <a:spcBef>
                <a:spcPct val="0"/>
              </a:spcBef>
              <a:spcAft>
                <a:spcPct val="0"/>
              </a:spcAft>
              <a:buClrTx/>
              <a:buSzTx/>
              <a:tabLst/>
              <a:defRPr/>
            </a:pPr>
            <a:r>
              <a:rPr lang="fr-FR" sz="2000" b="1" dirty="0" err="1" smtClean="0">
                <a:solidFill>
                  <a:srgbClr val="FADA7A">
                    <a:lumMod val="75000"/>
                  </a:srgbClr>
                </a:solidFill>
                <a:latin typeface="Calibri"/>
              </a:rPr>
              <a:t>From</a:t>
            </a:r>
            <a:r>
              <a:rPr lang="fr-FR" sz="2000" b="1" dirty="0" smtClean="0">
                <a:solidFill>
                  <a:srgbClr val="FADA7A">
                    <a:lumMod val="75000"/>
                  </a:srgbClr>
                </a:solidFill>
                <a:latin typeface="Calibri"/>
              </a:rPr>
              <a:t> 1998 to </a:t>
            </a:r>
            <a:r>
              <a:rPr lang="fr-FR" sz="2000" b="1" dirty="0" err="1" smtClean="0">
                <a:solidFill>
                  <a:srgbClr val="FADA7A">
                    <a:lumMod val="75000"/>
                  </a:srgbClr>
                </a:solidFill>
                <a:latin typeface="Calibri"/>
              </a:rPr>
              <a:t>now</a:t>
            </a:r>
            <a:endParaRPr lang="fr-FR" sz="2000" b="1" dirty="0" smtClean="0">
              <a:solidFill>
                <a:srgbClr val="FADA7A">
                  <a:lumMod val="75000"/>
                </a:srgbClr>
              </a:solidFill>
              <a:latin typeface="Calibri"/>
            </a:endParaRPr>
          </a:p>
          <a:p>
            <a:pPr marR="0" lvl="0" defTabSz="914400" rtl="0" eaLnBrk="1" fontAlgn="base" latinLnBrk="0" hangingPunct="1">
              <a:lnSpc>
                <a:spcPct val="100000"/>
              </a:lnSpc>
              <a:spcBef>
                <a:spcPct val="0"/>
              </a:spcBef>
              <a:spcAft>
                <a:spcPct val="0"/>
              </a:spcAft>
              <a:buClrTx/>
              <a:buSzTx/>
              <a:tabLst/>
              <a:defRPr/>
            </a:pPr>
            <a:r>
              <a:rPr kumimoji="0" lang="fr-FR" sz="2000" i="0" u="none" strike="noStrike" kern="1200" cap="small" spc="0" normalizeH="0" noProof="0" dirty="0" smtClean="0">
                <a:ln>
                  <a:noFill/>
                </a:ln>
                <a:solidFill>
                  <a:prstClr val="white"/>
                </a:solidFill>
                <a:effectLst/>
                <a:uLnTx/>
                <a:uFillTx/>
                <a:latin typeface="Arial" charset="0"/>
                <a:ea typeface="+mn-ea"/>
                <a:cs typeface="Arial" charset="0"/>
              </a:rPr>
              <a:t>Kwata</a:t>
            </a:r>
          </a:p>
          <a:p>
            <a:pPr marR="0" lvl="0" defTabSz="914400" rtl="0" eaLnBrk="1" fontAlgn="base" latinLnBrk="0" hangingPunct="1">
              <a:lnSpc>
                <a:spcPct val="100000"/>
              </a:lnSpc>
              <a:spcBef>
                <a:spcPct val="0"/>
              </a:spcBef>
              <a:spcAft>
                <a:spcPct val="0"/>
              </a:spcAft>
              <a:buClrTx/>
              <a:buSzTx/>
              <a:tabLst/>
              <a:defRPr/>
            </a:pPr>
            <a:r>
              <a:rPr lang="fr-FR" sz="2000" cap="small" dirty="0" err="1">
                <a:solidFill>
                  <a:prstClr val="white"/>
                </a:solidFill>
              </a:rPr>
              <a:t>N</a:t>
            </a:r>
            <a:r>
              <a:rPr lang="fr-FR" sz="2000" dirty="0" err="1" smtClean="0">
                <a:solidFill>
                  <a:prstClr val="white"/>
                </a:solidFill>
              </a:rPr>
              <a:t>est</a:t>
            </a:r>
            <a:r>
              <a:rPr lang="fr-FR" sz="2000" dirty="0" smtClean="0">
                <a:solidFill>
                  <a:prstClr val="white"/>
                </a:solidFill>
              </a:rPr>
              <a:t> </a:t>
            </a:r>
            <a:r>
              <a:rPr lang="fr-FR" sz="2000" dirty="0" err="1" smtClean="0">
                <a:solidFill>
                  <a:prstClr val="white"/>
                </a:solidFill>
              </a:rPr>
              <a:t>counting</a:t>
            </a:r>
            <a:endParaRPr lang="fr-FR" sz="2000" dirty="0" smtClean="0">
              <a:solidFill>
                <a:prstClr val="white"/>
              </a:solidFill>
            </a:endParaRPr>
          </a:p>
          <a:p>
            <a:pPr marR="0" lvl="0" defTabSz="914400" rtl="0" eaLnBrk="1" fontAlgn="base" latinLnBrk="0" hangingPunct="1">
              <a:lnSpc>
                <a:spcPct val="100000"/>
              </a:lnSpc>
              <a:spcBef>
                <a:spcPct val="0"/>
              </a:spcBef>
              <a:spcAft>
                <a:spcPct val="0"/>
              </a:spcAft>
              <a:buClrTx/>
              <a:buSzTx/>
              <a:tabLst/>
              <a:defRPr/>
            </a:pPr>
            <a:r>
              <a:rPr kumimoji="0" lang="fr-FR" sz="2000" i="0" u="none" strike="noStrike" kern="1200" cap="none" spc="0" normalizeH="0" baseline="0" noProof="0" dirty="0" smtClean="0">
                <a:ln>
                  <a:noFill/>
                </a:ln>
                <a:solidFill>
                  <a:prstClr val="white"/>
                </a:solidFill>
                <a:effectLst/>
                <a:uLnTx/>
                <a:uFillTx/>
                <a:latin typeface="Arial" charset="0"/>
                <a:ea typeface="+mn-ea"/>
                <a:cs typeface="Arial" charset="0"/>
              </a:rPr>
              <a:t>PIT </a:t>
            </a:r>
            <a:r>
              <a:rPr kumimoji="0" lang="fr-FR" sz="2000" i="0" u="none" strike="noStrike" kern="1200" cap="none" spc="0" normalizeH="0" baseline="0" noProof="0" dirty="0" err="1" smtClean="0">
                <a:ln>
                  <a:noFill/>
                </a:ln>
                <a:solidFill>
                  <a:prstClr val="white"/>
                </a:solidFill>
                <a:effectLst/>
                <a:uLnTx/>
                <a:uFillTx/>
                <a:latin typeface="Arial" charset="0"/>
                <a:ea typeface="+mn-ea"/>
                <a:cs typeface="Arial" charset="0"/>
              </a:rPr>
              <a:t>tagging</a:t>
            </a:r>
            <a:r>
              <a:rPr kumimoji="0" lang="fr-FR" sz="2000" i="0" u="none" strike="noStrike" kern="1200" cap="none" spc="0" normalizeH="0" baseline="0" noProof="0" dirty="0" smtClean="0">
                <a:ln>
                  <a:noFill/>
                </a:ln>
                <a:solidFill>
                  <a:prstClr val="white"/>
                </a:solidFill>
                <a:effectLst/>
                <a:uLnTx/>
                <a:uFillTx/>
                <a:latin typeface="Arial" charset="0"/>
                <a:ea typeface="+mn-ea"/>
                <a:cs typeface="Arial" charset="0"/>
              </a:rPr>
              <a:t> </a:t>
            </a:r>
          </a:p>
        </p:txBody>
      </p:sp>
    </p:spTree>
    <p:extLst>
      <p:ext uri="{BB962C8B-B14F-4D97-AF65-F5344CB8AC3E}">
        <p14:creationId xmlns:p14="http://schemas.microsoft.com/office/powerpoint/2010/main" val="796089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6" grpId="0" animBg="1"/>
      <p:bldP spid="2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5"/>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 y="6715148"/>
            <a:ext cx="9144000" cy="142876"/>
          </a:xfrm>
          <a:prstGeom prst="rect">
            <a:avLst/>
          </a:prstGeom>
          <a:noFill/>
          <a:ln w="9525">
            <a:noFill/>
            <a:miter lim="800000"/>
            <a:headEnd/>
            <a:tailEnd/>
          </a:ln>
          <a:effectLst/>
        </p:spPr>
      </p:pic>
      <p:sp>
        <p:nvSpPr>
          <p:cNvPr id="43" name="ZoneTexte 42"/>
          <p:cNvSpPr txBox="1"/>
          <p:nvPr/>
        </p:nvSpPr>
        <p:spPr>
          <a:xfrm>
            <a:off x="1" y="0"/>
            <a:ext cx="9143999" cy="400110"/>
          </a:xfrm>
          <a:prstGeom prst="rect">
            <a:avLst/>
          </a:prstGeom>
          <a:solidFill>
            <a:srgbClr val="00615B"/>
          </a:solidFill>
        </p:spPr>
        <p:txBody>
          <a:bodyPr wrap="square" rtlCol="0">
            <a:spAutoFit/>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fr-FR" sz="2000" b="1" i="0" u="none" strike="noStrike" kern="1200" cap="none" spc="0" normalizeH="0" baseline="0" noProof="0" dirty="0" smtClean="0">
                <a:ln>
                  <a:noFill/>
                </a:ln>
                <a:solidFill>
                  <a:srgbClr val="00867C"/>
                </a:solidFill>
                <a:effectLst/>
                <a:uLnTx/>
                <a:uFillTx/>
                <a:latin typeface="Arial" charset="0"/>
                <a:ea typeface="+mn-ea"/>
                <a:cs typeface="Arial" charset="0"/>
              </a:rPr>
              <a:t>2. </a:t>
            </a:r>
            <a:r>
              <a:rPr lang="fr-FR" sz="2000" b="1" dirty="0" smtClean="0">
                <a:solidFill>
                  <a:srgbClr val="00867C"/>
                </a:solidFill>
              </a:rPr>
              <a:t>Location</a:t>
            </a:r>
            <a:r>
              <a:rPr lang="fr-FR" sz="2000" b="1" dirty="0">
                <a:solidFill>
                  <a:srgbClr val="00867C"/>
                </a:solidFill>
              </a:rPr>
              <a:t>, habitats, populations</a:t>
            </a:r>
          </a:p>
        </p:txBody>
      </p:sp>
      <p:grpSp>
        <p:nvGrpSpPr>
          <p:cNvPr id="3" name="Groupe 2"/>
          <p:cNvGrpSpPr/>
          <p:nvPr/>
        </p:nvGrpSpPr>
        <p:grpSpPr>
          <a:xfrm>
            <a:off x="6804248" y="5877272"/>
            <a:ext cx="2248365" cy="729553"/>
            <a:chOff x="6084168" y="5443091"/>
            <a:chExt cx="2248365" cy="729553"/>
          </a:xfrm>
        </p:grpSpPr>
        <p:pic>
          <p:nvPicPr>
            <p:cNvPr id="5" name="Image 18" descr="logo-pna_2014-2023-v3_m.png"/>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6084168" y="5445224"/>
              <a:ext cx="727420" cy="727420"/>
            </a:xfrm>
            <a:prstGeom prst="rect">
              <a:avLst/>
            </a:prstGeom>
            <a:noFill/>
            <a:ln w="9525">
              <a:noFill/>
              <a:miter lim="800000"/>
              <a:headEnd/>
              <a:tailEnd/>
            </a:ln>
          </p:spPr>
        </p:pic>
        <p:pic>
          <p:nvPicPr>
            <p:cNvPr id="6" name="Image 5"/>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948263" y="5445224"/>
              <a:ext cx="675753" cy="727420"/>
            </a:xfrm>
            <a:prstGeom prst="rect">
              <a:avLst/>
            </a:prstGeom>
          </p:spPr>
        </p:pic>
        <p:pic>
          <p:nvPicPr>
            <p:cNvPr id="7" name="Image 6"/>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760691" y="5443091"/>
              <a:ext cx="571842" cy="729553"/>
            </a:xfrm>
            <a:prstGeom prst="rect">
              <a:avLst/>
            </a:prstGeom>
          </p:spPr>
        </p:pic>
      </p:grpSp>
      <p:sp>
        <p:nvSpPr>
          <p:cNvPr id="4" name="ZoneTexte 3"/>
          <p:cNvSpPr txBox="1"/>
          <p:nvPr/>
        </p:nvSpPr>
        <p:spPr>
          <a:xfrm>
            <a:off x="1" y="6450834"/>
            <a:ext cx="9143999" cy="2616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1100" b="0" i="0" u="none" strike="noStrike" kern="1200" cap="none" spc="0" normalizeH="0" baseline="0" noProof="0" dirty="0" smtClean="0">
                <a:ln>
                  <a:noFill/>
                </a:ln>
                <a:solidFill>
                  <a:prstClr val="white"/>
                </a:solidFill>
                <a:effectLst/>
                <a:uLnTx/>
                <a:uFillTx/>
                <a:latin typeface="Arial" charset="0"/>
                <a:ea typeface="+mn-ea"/>
                <a:cs typeface="Arial" charset="0"/>
              </a:rPr>
              <a:t>Bilans régionaux : GUYANE. Colloque GTMF. 12 novembre</a:t>
            </a:r>
            <a:r>
              <a:rPr kumimoji="0" lang="fr-FR" sz="1100" b="0" i="0" u="none" strike="noStrike" kern="1200" cap="none" spc="0" normalizeH="0" baseline="0" noProof="0" dirty="0">
                <a:ln>
                  <a:noFill/>
                </a:ln>
                <a:solidFill>
                  <a:prstClr val="white"/>
                </a:solidFill>
                <a:effectLst/>
                <a:uLnTx/>
                <a:uFillTx/>
                <a:latin typeface="Arial" charset="0"/>
                <a:ea typeface="+mn-ea"/>
                <a:cs typeface="Arial" charset="0"/>
              </a:rPr>
              <a:t> </a:t>
            </a:r>
            <a:r>
              <a:rPr kumimoji="0" lang="fr-FR" sz="1100" b="0" i="0" u="none" strike="noStrike" kern="1200" cap="none" spc="0" normalizeH="0" baseline="0" noProof="0" dirty="0" smtClean="0">
                <a:ln>
                  <a:noFill/>
                </a:ln>
                <a:solidFill>
                  <a:prstClr val="white"/>
                </a:solidFill>
                <a:effectLst/>
                <a:uLnTx/>
                <a:uFillTx/>
                <a:latin typeface="Arial" charset="0"/>
                <a:ea typeface="+mn-ea"/>
                <a:cs typeface="Arial" charset="0"/>
              </a:rPr>
              <a:t>2018.</a:t>
            </a:r>
            <a:endParaRPr kumimoji="0" lang="fr-FR" sz="1100" b="0" i="0" u="none" strike="noStrike" kern="1200" cap="none" spc="0" normalizeH="0" baseline="0" noProof="0" dirty="0">
              <a:ln>
                <a:noFill/>
              </a:ln>
              <a:solidFill>
                <a:prstClr val="white"/>
              </a:solidFill>
              <a:effectLst/>
              <a:uLnTx/>
              <a:uFillTx/>
              <a:latin typeface="Arial" charset="0"/>
              <a:ea typeface="+mn-ea"/>
              <a:cs typeface="Arial" charset="0"/>
            </a:endParaRPr>
          </a:p>
        </p:txBody>
      </p:sp>
      <p:pic>
        <p:nvPicPr>
          <p:cNvPr id="8" name="Image 7"/>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0" y="400111"/>
            <a:ext cx="9144000" cy="6413266"/>
          </a:xfrm>
          <a:prstGeom prst="rect">
            <a:avLst/>
          </a:prstGeom>
        </p:spPr>
      </p:pic>
      <p:sp>
        <p:nvSpPr>
          <p:cNvPr id="10" name="ZoneTexte 9"/>
          <p:cNvSpPr txBox="1"/>
          <p:nvPr/>
        </p:nvSpPr>
        <p:spPr>
          <a:xfrm>
            <a:off x="0" y="404664"/>
            <a:ext cx="9143999" cy="307777"/>
          </a:xfrm>
          <a:prstGeom prst="rect">
            <a:avLst/>
          </a:prstGeom>
          <a:solidFill>
            <a:srgbClr val="00615B"/>
          </a:solidFill>
        </p:spPr>
        <p:txBody>
          <a:bodyPr wrap="square" rtlCol="0">
            <a:spAutoFit/>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fr-FR" sz="1400" b="1" i="1" u="none" strike="noStrike" kern="1200" cap="none" spc="0" normalizeH="0" baseline="0" noProof="0" dirty="0" err="1" smtClean="0">
                <a:ln>
                  <a:noFill/>
                </a:ln>
                <a:solidFill>
                  <a:schemeClr val="bg1"/>
                </a:solidFill>
                <a:effectLst/>
                <a:uLnTx/>
                <a:uFillTx/>
                <a:latin typeface="Arial" charset="0"/>
                <a:ea typeface="+mn-ea"/>
                <a:cs typeface="Arial" charset="0"/>
              </a:rPr>
              <a:t>Dermochelys</a:t>
            </a:r>
            <a:r>
              <a:rPr kumimoji="0" lang="fr-FR" sz="1400" b="1" i="1" u="none" strike="noStrike" kern="1200" cap="none" spc="0" normalizeH="0" noProof="0" dirty="0" smtClean="0">
                <a:ln>
                  <a:noFill/>
                </a:ln>
                <a:solidFill>
                  <a:schemeClr val="bg1"/>
                </a:solidFill>
                <a:effectLst/>
                <a:uLnTx/>
                <a:uFillTx/>
                <a:latin typeface="Arial" charset="0"/>
                <a:ea typeface="+mn-ea"/>
                <a:cs typeface="Arial" charset="0"/>
              </a:rPr>
              <a:t> </a:t>
            </a:r>
            <a:r>
              <a:rPr kumimoji="0" lang="fr-FR" sz="1400" b="1" i="1" u="none" strike="noStrike" kern="1200" cap="none" spc="0" normalizeH="0" noProof="0" dirty="0" err="1" smtClean="0">
                <a:ln>
                  <a:noFill/>
                </a:ln>
                <a:solidFill>
                  <a:schemeClr val="bg1"/>
                </a:solidFill>
                <a:effectLst/>
                <a:uLnTx/>
                <a:uFillTx/>
                <a:latin typeface="Arial" charset="0"/>
                <a:ea typeface="+mn-ea"/>
                <a:cs typeface="Arial" charset="0"/>
              </a:rPr>
              <a:t>coriacea</a:t>
            </a:r>
            <a:r>
              <a:rPr kumimoji="0" lang="fr-FR" sz="1400" b="1" i="1" u="none" strike="noStrike" kern="1200" cap="none" spc="0" normalizeH="0" noProof="0" dirty="0" smtClean="0">
                <a:ln>
                  <a:noFill/>
                </a:ln>
                <a:solidFill>
                  <a:schemeClr val="bg1"/>
                </a:solidFill>
                <a:effectLst/>
                <a:uLnTx/>
                <a:uFillTx/>
                <a:latin typeface="Arial" charset="0"/>
                <a:ea typeface="+mn-ea"/>
                <a:cs typeface="Arial" charset="0"/>
              </a:rPr>
              <a:t>  </a:t>
            </a:r>
            <a:r>
              <a:rPr lang="fr-FR" sz="1400" b="1" dirty="0" smtClean="0">
                <a:solidFill>
                  <a:schemeClr val="bg1"/>
                </a:solidFill>
              </a:rPr>
              <a:t>r</a:t>
            </a:r>
            <a:r>
              <a:rPr kumimoji="0" lang="fr-FR" sz="1400" b="1" i="0" u="none" strike="noStrike" kern="1200" cap="none" spc="0" normalizeH="0" baseline="0" noProof="0" dirty="0" err="1" smtClean="0">
                <a:ln>
                  <a:noFill/>
                </a:ln>
                <a:solidFill>
                  <a:schemeClr val="bg1"/>
                </a:solidFill>
                <a:effectLst/>
                <a:uLnTx/>
                <a:uFillTx/>
                <a:latin typeface="Arial" charset="0"/>
                <a:ea typeface="+mn-ea"/>
                <a:cs typeface="Arial" charset="0"/>
              </a:rPr>
              <a:t>egional</a:t>
            </a:r>
            <a:r>
              <a:rPr kumimoji="0" lang="fr-FR" sz="1400" b="1" i="0" u="none" strike="noStrike" kern="1200" cap="none" spc="0" normalizeH="0" baseline="0" noProof="0" dirty="0" smtClean="0">
                <a:ln>
                  <a:noFill/>
                </a:ln>
                <a:solidFill>
                  <a:schemeClr val="bg1"/>
                </a:solidFill>
                <a:effectLst/>
                <a:uLnTx/>
                <a:uFillTx/>
                <a:latin typeface="Arial" charset="0"/>
                <a:ea typeface="+mn-ea"/>
                <a:cs typeface="Arial" charset="0"/>
              </a:rPr>
              <a:t> management</a:t>
            </a:r>
            <a:r>
              <a:rPr kumimoji="0" lang="fr-FR" sz="1400" b="1" i="0" u="none" strike="noStrike" kern="1200" cap="none" spc="0" normalizeH="0" noProof="0" dirty="0" smtClean="0">
                <a:ln>
                  <a:noFill/>
                </a:ln>
                <a:solidFill>
                  <a:schemeClr val="bg1"/>
                </a:solidFill>
                <a:effectLst/>
                <a:uLnTx/>
                <a:uFillTx/>
                <a:latin typeface="Arial" charset="0"/>
                <a:ea typeface="+mn-ea"/>
                <a:cs typeface="Arial" charset="0"/>
              </a:rPr>
              <a:t> </a:t>
            </a:r>
            <a:r>
              <a:rPr kumimoji="0" lang="fr-FR" sz="1400" b="1" i="0" u="none" strike="noStrike" kern="1200" cap="none" spc="0" normalizeH="0" noProof="0" dirty="0" err="1" smtClean="0">
                <a:ln>
                  <a:noFill/>
                </a:ln>
                <a:solidFill>
                  <a:schemeClr val="bg1"/>
                </a:solidFill>
                <a:effectLst/>
                <a:uLnTx/>
                <a:uFillTx/>
                <a:latin typeface="Arial" charset="0"/>
                <a:ea typeface="+mn-ea"/>
                <a:cs typeface="Arial" charset="0"/>
              </a:rPr>
              <a:t>units</a:t>
            </a:r>
            <a:endParaRPr lang="fr-FR" sz="1400" b="1" dirty="0">
              <a:solidFill>
                <a:schemeClr val="bg1"/>
              </a:solidFill>
            </a:endParaRPr>
          </a:p>
        </p:txBody>
      </p:sp>
    </p:spTree>
    <p:extLst>
      <p:ext uri="{BB962C8B-B14F-4D97-AF65-F5344CB8AC3E}">
        <p14:creationId xmlns:p14="http://schemas.microsoft.com/office/powerpoint/2010/main" val="1494118277"/>
      </p:ext>
    </p:extLst>
  </p:cSld>
  <p:clrMapOvr>
    <a:masterClrMapping/>
  </p:clrMapOvr>
  <p:timing>
    <p:tnLst>
      <p:par>
        <p:cTn id="1" dur="indefinite" restart="never" nodeType="tmRoot"/>
      </p:par>
    </p:tnLst>
  </p:timing>
</p:sld>
</file>

<file path=ppt/theme/theme1.xml><?xml version="1.0" encoding="utf-8"?>
<a:theme xmlns:a="http://schemas.openxmlformats.org/drawingml/2006/main" name="Thème Office">
  <a:themeElements>
    <a:clrScheme name="Origine">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10048</TotalTime>
  <Words>2451</Words>
  <Application>Microsoft Office PowerPoint</Application>
  <PresentationFormat>Affichage à l'écran (4:3)</PresentationFormat>
  <Paragraphs>296</Paragraphs>
  <Slides>33</Slides>
  <Notes>22</Notes>
  <HiddenSlides>0</HiddenSlides>
  <MMClips>0</MMClips>
  <ScaleCrop>false</ScaleCrop>
  <HeadingPairs>
    <vt:vector size="8" baseType="variant">
      <vt:variant>
        <vt:lpstr>Polices utilisées</vt:lpstr>
      </vt:variant>
      <vt:variant>
        <vt:i4>4</vt:i4>
      </vt:variant>
      <vt:variant>
        <vt:lpstr>Thème</vt:lpstr>
      </vt:variant>
      <vt:variant>
        <vt:i4>1</vt:i4>
      </vt:variant>
      <vt:variant>
        <vt:lpstr>Serveurs OLE incorporés</vt:lpstr>
      </vt:variant>
      <vt:variant>
        <vt:i4>1</vt:i4>
      </vt:variant>
      <vt:variant>
        <vt:lpstr>Titres des diapositives</vt:lpstr>
      </vt:variant>
      <vt:variant>
        <vt:i4>33</vt:i4>
      </vt:variant>
    </vt:vector>
  </HeadingPairs>
  <TitlesOfParts>
    <vt:vector size="39" baseType="lpstr">
      <vt:lpstr>Arial</vt:lpstr>
      <vt:lpstr>Calibri</vt:lpstr>
      <vt:lpstr>Georgia</vt:lpstr>
      <vt:lpstr>Wingdings</vt:lpstr>
      <vt:lpstr>Thème Office</vt:lpstr>
      <vt:lpstr>Feuille de calcul</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creator>oncfs</dc:creator>
  <cp:lastModifiedBy>Paranthoen Nicolas</cp:lastModifiedBy>
  <cp:revision>952</cp:revision>
  <cp:lastPrinted>2018-03-14T19:53:42Z</cp:lastPrinted>
  <dcterms:created xsi:type="dcterms:W3CDTF">2015-02-04T20:01:19Z</dcterms:created>
  <dcterms:modified xsi:type="dcterms:W3CDTF">2019-03-19T13:39:24Z</dcterms:modified>
</cp:coreProperties>
</file>